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  <p:sldMasterId id="2147483825" r:id="rId2"/>
    <p:sldMasterId id="2147483837" r:id="rId3"/>
    <p:sldMasterId id="2147483851" r:id="rId4"/>
    <p:sldMasterId id="2147483864" r:id="rId5"/>
  </p:sldMasterIdLst>
  <p:notesMasterIdLst>
    <p:notesMasterId r:id="rId53"/>
  </p:notesMasterIdLst>
  <p:sldIdLst>
    <p:sldId id="256" r:id="rId6"/>
    <p:sldId id="310" r:id="rId7"/>
    <p:sldId id="257" r:id="rId8"/>
    <p:sldId id="312" r:id="rId9"/>
    <p:sldId id="313" r:id="rId10"/>
    <p:sldId id="317" r:id="rId11"/>
    <p:sldId id="338" r:id="rId12"/>
    <p:sldId id="259" r:id="rId13"/>
    <p:sldId id="318" r:id="rId14"/>
    <p:sldId id="345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36" r:id="rId24"/>
    <p:sldId id="314" r:id="rId25"/>
    <p:sldId id="295" r:id="rId26"/>
    <p:sldId id="298" r:id="rId27"/>
    <p:sldId id="263" r:id="rId28"/>
    <p:sldId id="287" r:id="rId29"/>
    <p:sldId id="300" r:id="rId30"/>
    <p:sldId id="308" r:id="rId31"/>
    <p:sldId id="301" r:id="rId32"/>
    <p:sldId id="339" r:id="rId33"/>
    <p:sldId id="274" r:id="rId34"/>
    <p:sldId id="277" r:id="rId35"/>
    <p:sldId id="340" r:id="rId36"/>
    <p:sldId id="341" r:id="rId37"/>
    <p:sldId id="346" r:id="rId38"/>
    <p:sldId id="279" r:id="rId39"/>
    <p:sldId id="328" r:id="rId40"/>
    <p:sldId id="343" r:id="rId41"/>
    <p:sldId id="344" r:id="rId42"/>
    <p:sldId id="306" r:id="rId43"/>
    <p:sldId id="288" r:id="rId44"/>
    <p:sldId id="330" r:id="rId45"/>
    <p:sldId id="309" r:id="rId46"/>
    <p:sldId id="289" r:id="rId47"/>
    <p:sldId id="347" r:id="rId48"/>
    <p:sldId id="334" r:id="rId49"/>
    <p:sldId id="329" r:id="rId50"/>
    <p:sldId id="331" r:id="rId51"/>
    <p:sldId id="337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576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299ED-2371-4A71-B534-044C69ECB5D7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598C6-F5F3-4653-BBC1-115ECD7A4E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3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147E75-0F89-764F-9B49-7F291759028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57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147E75-0F89-764F-9B49-7F291759028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61D47E-26A9-4363-B48F-E98B09877D38}" type="slidenum">
              <a:rPr lang="en-US" smtClean="0">
                <a:solidFill>
                  <a:srgbClr val="000000"/>
                </a:solidFill>
                <a:ea typeface="ＭＳ Ｐゴシック" pitchFamily="34" charset="-128"/>
              </a:rPr>
              <a:pPr/>
              <a:t>7</a:t>
            </a:fld>
            <a:endParaRPr lang="en-US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10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153B2EB-B5A4-9049-8567-587BE9F9F4FC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0" y="654050"/>
            <a:ext cx="4651375" cy="3487738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59275"/>
            <a:ext cx="5030787" cy="407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8221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FA9028-4047-DA40-AE89-700F8A9CFE0B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37170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24C7A5-E3E6-4942-B27D-AEB1E3F2138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89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147E75-0F89-764F-9B49-7F291759028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34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147E75-0F89-764F-9B49-7F291759028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34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382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E81B90-9548-46B4-896A-E23492A4B1B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6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8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2E4077-72CC-FB46-8528-6941D2D707F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85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0" y="4903788"/>
            <a:ext cx="1965325" cy="19653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0" y="0"/>
            <a:ext cx="6591300" cy="49069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0" y="0"/>
            <a:ext cx="6591300" cy="49069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gray">
          <a:xfrm>
            <a:off x="0" y="0"/>
            <a:ext cx="6591300" cy="49069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5029200"/>
            <a:ext cx="7010400" cy="8382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5915025"/>
            <a:ext cx="6400800" cy="533400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5532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772400" y="6553200"/>
            <a:ext cx="990600" cy="168275"/>
          </a:xfrm>
        </p:spPr>
        <p:txBody>
          <a:bodyPr/>
          <a:lstStyle>
            <a:lvl1pPr algn="r"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gray">
          <a:xfrm>
            <a:off x="6570663" y="3276600"/>
            <a:ext cx="1125537" cy="1125538"/>
          </a:xfrm>
          <a:prstGeom prst="ellipse">
            <a:avLst/>
          </a:pr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2"/>
          <p:cNvSpPr>
            <a:spLocks noChangeArrowheads="1"/>
          </p:cNvSpPr>
          <p:nvPr/>
        </p:nvSpPr>
        <p:spPr bwMode="gray">
          <a:xfrm>
            <a:off x="1219200" y="533400"/>
            <a:ext cx="676275" cy="676275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gray">
          <a:xfrm>
            <a:off x="3622675" y="0"/>
            <a:ext cx="2960688" cy="3108325"/>
          </a:xfrm>
          <a:prstGeom prst="rect">
            <a:avLst/>
          </a:prstGeom>
          <a:solidFill>
            <a:srgbClr val="FF6600">
              <a:alpha val="7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gray">
          <a:xfrm>
            <a:off x="0" y="0"/>
            <a:ext cx="6583363" cy="2286000"/>
          </a:xfrm>
          <a:prstGeom prst="rect">
            <a:avLst/>
          </a:prstGeom>
          <a:solidFill>
            <a:schemeClr val="bg1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gray">
          <a:xfrm>
            <a:off x="6578600" y="2284413"/>
            <a:ext cx="2565400" cy="2625725"/>
          </a:xfrm>
          <a:prstGeom prst="rect">
            <a:avLst/>
          </a:prstGeom>
          <a:solidFill>
            <a:schemeClr val="accent1">
              <a:alpha val="35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267200" y="2743200"/>
            <a:ext cx="2286000" cy="23177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66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3" grpId="0" animBg="1"/>
      <p:bldP spid="3080" grpId="0" animBg="1"/>
      <p:bldP spid="3092" grpId="0" animBg="1"/>
      <p:bldP spid="3087" grpId="0" animBg="1"/>
      <p:bldP spid="3088" grpId="0" animBg="1"/>
      <p:bldP spid="307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9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381000"/>
            <a:ext cx="20955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1341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4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6858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3820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38600"/>
            <a:ext cx="83820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57775" y="647065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1000" y="6477000"/>
            <a:ext cx="609600" cy="244475"/>
          </a:xfrm>
        </p:spPr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49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6858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382000" cy="4724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57775" y="647065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477000"/>
            <a:ext cx="609600" cy="244475"/>
          </a:xfrm>
        </p:spPr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9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6858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382000" cy="47244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57775" y="647065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477000"/>
            <a:ext cx="609600" cy="244475"/>
          </a:xfrm>
        </p:spPr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5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6858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382000" cy="4724400"/>
          </a:xfrm>
        </p:spPr>
        <p:txBody>
          <a:bodyPr/>
          <a:lstStyle/>
          <a:p>
            <a:r>
              <a:rPr lang="en-US" smtClean="0"/>
              <a:t>Click icon to add SmartArt graphic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57775" y="647065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477000"/>
            <a:ext cx="609600" cy="244475"/>
          </a:xfrm>
        </p:spPr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69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52400"/>
            <a:ext cx="8229600" cy="5973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78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164548" y="6652582"/>
            <a:ext cx="8820000" cy="216000"/>
          </a:xfrm>
          <a:custGeom>
            <a:avLst/>
            <a:gdLst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48001 w 8820000"/>
              <a:gd name="connsiteY6" fmla="*/ 288000 h 288000"/>
              <a:gd name="connsiteX7" fmla="*/ 0 w 8820000"/>
              <a:gd name="connsiteY7" fmla="*/ 239999 h 288000"/>
              <a:gd name="connsiteX8" fmla="*/ 0 w 8820000"/>
              <a:gd name="connsiteY8" fmla="*/ 48001 h 288000"/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0 w 8820000"/>
              <a:gd name="connsiteY6" fmla="*/ 239999 h 288000"/>
              <a:gd name="connsiteX7" fmla="*/ 0 w 8820000"/>
              <a:gd name="connsiteY7" fmla="*/ 48001 h 288000"/>
              <a:gd name="connsiteX0" fmla="*/ 0 w 8820000"/>
              <a:gd name="connsiteY0" fmla="*/ 48001 h 239999"/>
              <a:gd name="connsiteX1" fmla="*/ 48001 w 8820000"/>
              <a:gd name="connsiteY1" fmla="*/ 0 h 239999"/>
              <a:gd name="connsiteX2" fmla="*/ 8771999 w 8820000"/>
              <a:gd name="connsiteY2" fmla="*/ 0 h 239999"/>
              <a:gd name="connsiteX3" fmla="*/ 8820000 w 8820000"/>
              <a:gd name="connsiteY3" fmla="*/ 48001 h 239999"/>
              <a:gd name="connsiteX4" fmla="*/ 8820000 w 8820000"/>
              <a:gd name="connsiteY4" fmla="*/ 239999 h 239999"/>
              <a:gd name="connsiteX5" fmla="*/ 0 w 8820000"/>
              <a:gd name="connsiteY5" fmla="*/ 239999 h 239999"/>
              <a:gd name="connsiteX6" fmla="*/ 0 w 8820000"/>
              <a:gd name="connsiteY6" fmla="*/ 48001 h 2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000" h="239999">
                <a:moveTo>
                  <a:pt x="0" y="48001"/>
                </a:moveTo>
                <a:cubicBezTo>
                  <a:pt x="0" y="21491"/>
                  <a:pt x="21491" y="0"/>
                  <a:pt x="48001" y="0"/>
                </a:cubicBezTo>
                <a:lnTo>
                  <a:pt x="8771999" y="0"/>
                </a:lnTo>
                <a:cubicBezTo>
                  <a:pt x="8798509" y="0"/>
                  <a:pt x="8820000" y="21491"/>
                  <a:pt x="8820000" y="48001"/>
                </a:cubicBezTo>
                <a:lnTo>
                  <a:pt x="8820000" y="239999"/>
                </a:lnTo>
                <a:cubicBezTo>
                  <a:pt x="7350000" y="271999"/>
                  <a:pt x="1470000" y="271999"/>
                  <a:pt x="0" y="239999"/>
                </a:cubicBezTo>
                <a:lnTo>
                  <a:pt x="0" y="48001"/>
                </a:lnTo>
                <a:close/>
              </a:path>
            </a:pathLst>
          </a:custGeom>
          <a:solidFill>
            <a:srgbClr val="134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B53804-EED5-4ABA-A7B2-EF2D5F7C27F9}" type="datetimeFigureOut">
              <a:rPr lang="en-AU" smtClean="0">
                <a:solidFill>
                  <a:prstClr val="black"/>
                </a:solidFill>
              </a:rPr>
              <a:pPr/>
              <a:t>28/05/2017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6EFF59-4B1F-460F-A66D-7637392BBC29}" type="slidenum">
              <a:rPr lang="en-AU" smtClean="0">
                <a:solidFill>
                  <a:prstClr val="black"/>
                </a:solidFill>
              </a:rPr>
              <a:pPr/>
              <a:t>‹#›</a:t>
            </a:fld>
            <a:endParaRPr lang="en-AU">
              <a:solidFill>
                <a:prstClr val="black"/>
              </a:solidFill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8" y="139700"/>
            <a:ext cx="8820000" cy="150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3"/>
          <p:cNvSpPr>
            <a:spLocks/>
          </p:cNvSpPr>
          <p:nvPr userDrawn="1"/>
        </p:nvSpPr>
        <p:spPr bwMode="auto">
          <a:xfrm>
            <a:off x="7148513" y="6648450"/>
            <a:ext cx="17287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en-US" sz="1000">
                <a:solidFill>
                  <a:srgbClr val="FFFFFF"/>
                </a:solidFill>
                <a:latin typeface="Arial" charset="0"/>
                <a:cs typeface="Arial" charset="0"/>
                <a:sym typeface="Arial" charset="0"/>
              </a:rPr>
              <a:t>© Global Initiative for Asthma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2279" y="251382"/>
            <a:ext cx="7598533" cy="936000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185738" indent="0" algn="l">
              <a:tabLst/>
              <a:defRPr sz="2600">
                <a:solidFill>
                  <a:srgbClr val="1346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40" y="184799"/>
            <a:ext cx="968922" cy="9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3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588" y="5046663"/>
            <a:ext cx="73025" cy="16922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588" y="4797425"/>
            <a:ext cx="73025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88" y="4637088"/>
            <a:ext cx="73025" cy="138112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5588" y="4541838"/>
            <a:ext cx="73025" cy="7461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1C62E1-7D27-4B09-83A2-1402E29BDFE7}" type="slidenum">
              <a:rPr lang="en-US">
                <a:solidFill>
                  <a:srgbClr val="D6ECFF"/>
                </a:solidFill>
              </a:rPr>
              <a:pPr/>
              <a:t>‹#›</a:t>
            </a:fld>
            <a:endParaRPr 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3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F28C7E-BB4C-4F18-97BF-7ACA1CBC077C}" type="slidenum">
              <a:rPr lang="en-US">
                <a:solidFill>
                  <a:srgbClr val="D6ECFF"/>
                </a:solidFill>
              </a:rPr>
              <a:pPr/>
              <a:t>‹#›</a:t>
            </a:fld>
            <a:endParaRPr 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283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7848600" y="6324600"/>
            <a:ext cx="1295400" cy="53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561968" y="-222766"/>
            <a:ext cx="292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 to edit Master title style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31395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5934CB-F58B-4E2C-A923-1967B50C31AF}" type="slidenum">
              <a:rPr lang="en-US">
                <a:solidFill>
                  <a:srgbClr val="D6ECFF"/>
                </a:solidFill>
              </a:rPr>
              <a:pPr/>
              <a:t>‹#›</a:t>
            </a:fld>
            <a:endParaRPr 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92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B19BF9-8EC6-4E71-9FCC-2BBAAD0EBA53}" type="slidenum">
              <a:rPr lang="en-US">
                <a:solidFill>
                  <a:srgbClr val="D6ECFF"/>
                </a:solidFill>
              </a:rPr>
              <a:pPr/>
              <a:t>‹#›</a:t>
            </a:fld>
            <a:endParaRPr 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447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0698ED-5F7C-4095-80CC-5798D27DE275}" type="slidenum">
              <a:rPr lang="en-US">
                <a:solidFill>
                  <a:srgbClr val="D6ECFF"/>
                </a:solidFill>
              </a:rPr>
              <a:pPr/>
              <a:t>‹#›</a:t>
            </a:fld>
            <a:endParaRPr 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314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CF0837-9832-43A0-B800-4A0E8FCEA2D5}" type="slidenum">
              <a:rPr lang="en-US">
                <a:solidFill>
                  <a:srgbClr val="D6ECFF"/>
                </a:solidFill>
              </a:rPr>
              <a:pPr/>
              <a:t>‹#›</a:t>
            </a:fld>
            <a:endParaRPr 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041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7D48BA-1C6D-4C6B-BF87-C64E22DE5E8A}" type="slidenum">
              <a:rPr lang="en-US">
                <a:solidFill>
                  <a:srgbClr val="D6ECFF"/>
                </a:solidFill>
              </a:rPr>
              <a:pPr/>
              <a:t>‹#›</a:t>
            </a:fld>
            <a:endParaRPr 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51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172166-BF0A-4C4E-B42C-A33082215DAD}" type="slidenum">
              <a:rPr lang="en-US">
                <a:solidFill>
                  <a:srgbClr val="D6ECFF"/>
                </a:solidFill>
              </a:rPr>
              <a:pPr/>
              <a:t>‹#›</a:t>
            </a:fld>
            <a:endParaRPr 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98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19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63593" y="1294508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5198" y="1391515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4513" y="1293533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63593" y="1294508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5198" y="1391515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4513" y="1293533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63592" y="1294506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5198" y="1391513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4512" y="1293532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fld id="{394FD4F0-3E86-402E-90CD-AC356B371CBA}" type="slidenum">
              <a:rPr lang="en-US">
                <a:solidFill>
                  <a:srgbClr val="D6ECFF"/>
                </a:solidFill>
              </a:rPr>
              <a:pPr/>
              <a:t>‹#›</a:t>
            </a:fld>
            <a:endParaRPr 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90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0DE4B1-3400-43E1-9EDE-E7F800C81AF4}" type="slidenum">
              <a:rPr lang="en-US">
                <a:solidFill>
                  <a:srgbClr val="D6ECFF"/>
                </a:solidFill>
              </a:rPr>
              <a:pPr/>
              <a:t>‹#›</a:t>
            </a:fld>
            <a:endParaRPr 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4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7D7B63-23AF-4813-A5A5-7B22AC1E2102}" type="slidenum">
              <a:rPr lang="en-US">
                <a:solidFill>
                  <a:srgbClr val="D6ECFF"/>
                </a:solidFill>
              </a:rPr>
              <a:pPr/>
              <a:t>‹#›</a:t>
            </a:fld>
            <a:endParaRPr 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29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4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55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24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5807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56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980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812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443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7251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0198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980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6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11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11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8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391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3413431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52400"/>
            <a:ext cx="8229600" cy="5973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850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66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09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044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539875"/>
            <a:ext cx="4086225" cy="494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5" y="1539875"/>
            <a:ext cx="4086225" cy="494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104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508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61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5648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98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633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0267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90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346075"/>
            <a:ext cx="2087562" cy="6134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46075"/>
            <a:ext cx="6113463" cy="6134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78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31800" y="346075"/>
            <a:ext cx="8353425" cy="613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860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24000" y="6573072"/>
            <a:ext cx="6096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solidFill>
                  <a:srgbClr val="134679"/>
                </a:solidFill>
              </a:rPr>
              <a:t>© Global Initiative for Asthma</a:t>
            </a:r>
          </a:p>
        </p:txBody>
      </p:sp>
      <p:pic>
        <p:nvPicPr>
          <p:cNvPr id="9" name="Picture 1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3504" r="4276" b="2338"/>
          <a:stretch/>
        </p:blipFill>
        <p:spPr bwMode="auto">
          <a:xfrm>
            <a:off x="157916" y="99940"/>
            <a:ext cx="8856000" cy="67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8721"/>
            <a:ext cx="7772400" cy="14700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13" name="Rectangle 7"/>
          <p:cNvSpPr>
            <a:spLocks/>
          </p:cNvSpPr>
          <p:nvPr userDrawn="1"/>
        </p:nvSpPr>
        <p:spPr bwMode="auto">
          <a:xfrm>
            <a:off x="179016" y="4218334"/>
            <a:ext cx="88138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spcBef>
                <a:spcPts val="663"/>
              </a:spcBef>
            </a:pPr>
            <a:r>
              <a:rPr lang="en-US" altLang="en-US" sz="2500" dirty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GINA </a:t>
            </a:r>
            <a:r>
              <a:rPr lang="en-US" altLang="en-US" sz="2500" dirty="0" smtClean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Global Strategy </a:t>
            </a:r>
            <a:r>
              <a:rPr lang="en-US" altLang="en-US" sz="2500" dirty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for </a:t>
            </a:r>
            <a:r>
              <a:rPr lang="en-US" altLang="en-US" sz="2500" dirty="0" smtClean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Asthma </a:t>
            </a:r>
            <a:r>
              <a:rPr lang="en-US" altLang="en-US" sz="2500" dirty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altLang="en-US" sz="2500" dirty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</a:br>
            <a:r>
              <a:rPr lang="en-US" altLang="en-US" sz="2500" dirty="0" smtClean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Management </a:t>
            </a:r>
            <a:r>
              <a:rPr lang="en-US" altLang="en-US" sz="2500" dirty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and </a:t>
            </a:r>
            <a:r>
              <a:rPr lang="en-US" altLang="en-US" sz="2500" dirty="0" smtClean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Prevention 2015</a:t>
            </a:r>
            <a:endParaRPr lang="en-US" altLang="en-US" sz="2500" dirty="0">
              <a:solidFill>
                <a:srgbClr val="134679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34" y="2409550"/>
            <a:ext cx="170656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901148" y="5183534"/>
            <a:ext cx="7076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34679"/>
                </a:solidFill>
              </a:rPr>
              <a:t>This slide set is restricted for academic and educational purposes only.  Use of the slide set, or of individual slides, for commercial or promotional purposes requires approval from GINA. </a:t>
            </a:r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468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400" y="-165100"/>
            <a:ext cx="9702800" cy="718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94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164548" y="6652582"/>
            <a:ext cx="8820000" cy="216000"/>
          </a:xfrm>
          <a:custGeom>
            <a:avLst/>
            <a:gdLst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48001 w 8820000"/>
              <a:gd name="connsiteY6" fmla="*/ 288000 h 288000"/>
              <a:gd name="connsiteX7" fmla="*/ 0 w 8820000"/>
              <a:gd name="connsiteY7" fmla="*/ 239999 h 288000"/>
              <a:gd name="connsiteX8" fmla="*/ 0 w 8820000"/>
              <a:gd name="connsiteY8" fmla="*/ 48001 h 288000"/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0 w 8820000"/>
              <a:gd name="connsiteY6" fmla="*/ 239999 h 288000"/>
              <a:gd name="connsiteX7" fmla="*/ 0 w 8820000"/>
              <a:gd name="connsiteY7" fmla="*/ 48001 h 288000"/>
              <a:gd name="connsiteX0" fmla="*/ 0 w 8820000"/>
              <a:gd name="connsiteY0" fmla="*/ 48001 h 239999"/>
              <a:gd name="connsiteX1" fmla="*/ 48001 w 8820000"/>
              <a:gd name="connsiteY1" fmla="*/ 0 h 239999"/>
              <a:gd name="connsiteX2" fmla="*/ 8771999 w 8820000"/>
              <a:gd name="connsiteY2" fmla="*/ 0 h 239999"/>
              <a:gd name="connsiteX3" fmla="*/ 8820000 w 8820000"/>
              <a:gd name="connsiteY3" fmla="*/ 48001 h 239999"/>
              <a:gd name="connsiteX4" fmla="*/ 8820000 w 8820000"/>
              <a:gd name="connsiteY4" fmla="*/ 239999 h 239999"/>
              <a:gd name="connsiteX5" fmla="*/ 0 w 8820000"/>
              <a:gd name="connsiteY5" fmla="*/ 239999 h 239999"/>
              <a:gd name="connsiteX6" fmla="*/ 0 w 8820000"/>
              <a:gd name="connsiteY6" fmla="*/ 48001 h 2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000" h="239999">
                <a:moveTo>
                  <a:pt x="0" y="48001"/>
                </a:moveTo>
                <a:cubicBezTo>
                  <a:pt x="0" y="21491"/>
                  <a:pt x="21491" y="0"/>
                  <a:pt x="48001" y="0"/>
                </a:cubicBezTo>
                <a:lnTo>
                  <a:pt x="8771999" y="0"/>
                </a:lnTo>
                <a:cubicBezTo>
                  <a:pt x="8798509" y="0"/>
                  <a:pt x="8820000" y="21491"/>
                  <a:pt x="8820000" y="48001"/>
                </a:cubicBezTo>
                <a:lnTo>
                  <a:pt x="8820000" y="239999"/>
                </a:lnTo>
                <a:cubicBezTo>
                  <a:pt x="7350000" y="271999"/>
                  <a:pt x="1470000" y="271999"/>
                  <a:pt x="0" y="239999"/>
                </a:cubicBezTo>
                <a:lnTo>
                  <a:pt x="0" y="48001"/>
                </a:lnTo>
                <a:close/>
              </a:path>
            </a:pathLst>
          </a:custGeom>
          <a:solidFill>
            <a:srgbClr val="134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696"/>
            <a:ext cx="8527348" cy="520810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79646"/>
              </a:buClr>
              <a:buSzPct val="80000"/>
              <a:buFont typeface="Wingdings" panose="05000000000000000000" pitchFamily="2" charset="2"/>
              <a:buChar char=""/>
              <a:defRPr sz="2200" baseline="0">
                <a:solidFill>
                  <a:srgbClr val="07192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F79646"/>
              </a:buClr>
              <a:buFont typeface="Wingdings" panose="05000000000000000000" pitchFamily="2" charset="2"/>
              <a:buChar char="§"/>
              <a:defRPr sz="2000">
                <a:solidFill>
                  <a:srgbClr val="1346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F79646"/>
              </a:buClr>
              <a:defRPr sz="1800">
                <a:solidFill>
                  <a:srgbClr val="1346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F79646"/>
              </a:buClr>
              <a:defRPr sz="1600">
                <a:solidFill>
                  <a:srgbClr val="1346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F79646"/>
              </a:buClr>
              <a:defRPr sz="1600">
                <a:solidFill>
                  <a:srgbClr val="1346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B53804-EED5-4ABA-A7B2-EF2D5F7C27F9}" type="datetimeFigureOut">
              <a:rPr lang="en-AU" smtClean="0">
                <a:solidFill>
                  <a:prstClr val="black"/>
                </a:solidFill>
              </a:rPr>
              <a:pPr/>
              <a:t>28/05/2017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6EFF59-4B1F-460F-A66D-7637392BBC29}" type="slidenum">
              <a:rPr lang="en-AU" smtClean="0">
                <a:solidFill>
                  <a:prstClr val="black"/>
                </a:solidFill>
              </a:rPr>
              <a:pPr/>
              <a:t>‹#›</a:t>
            </a:fld>
            <a:endParaRPr lang="en-AU">
              <a:solidFill>
                <a:prstClr val="black"/>
              </a:solidFill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8" y="139700"/>
            <a:ext cx="8820000" cy="150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40" y="184799"/>
            <a:ext cx="968922" cy="994646"/>
          </a:xfrm>
          <a:prstGeom prst="rect">
            <a:avLst/>
          </a:prstGeom>
        </p:spPr>
      </p:pic>
      <p:sp>
        <p:nvSpPr>
          <p:cNvPr id="14" name="Rectangle 23"/>
          <p:cNvSpPr>
            <a:spLocks/>
          </p:cNvSpPr>
          <p:nvPr userDrawn="1"/>
        </p:nvSpPr>
        <p:spPr bwMode="auto">
          <a:xfrm>
            <a:off x="7148513" y="6648450"/>
            <a:ext cx="17287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en-US" sz="1000" dirty="0">
                <a:solidFill>
                  <a:srgbClr val="FFFFFF"/>
                </a:solidFill>
                <a:latin typeface="Arial" charset="0"/>
                <a:cs typeface="Arial" charset="0"/>
                <a:sym typeface="Arial" charset="0"/>
              </a:rPr>
              <a:t>© Global Initiative for Asthma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9" y="251382"/>
            <a:ext cx="7580243" cy="936000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185738" indent="0" algn="l">
              <a:tabLst/>
              <a:defRPr sz="2600">
                <a:solidFill>
                  <a:srgbClr val="1346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8264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B53804-EED5-4ABA-A7B2-EF2D5F7C27F9}" type="datetimeFigureOut">
              <a:rPr lang="en-AU" smtClean="0">
                <a:solidFill>
                  <a:prstClr val="black"/>
                </a:solidFill>
              </a:rPr>
              <a:pPr/>
              <a:t>28/05/2017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6EFF59-4B1F-460F-A66D-7637392BBC29}" type="slidenum">
              <a:rPr lang="en-AU" smtClean="0">
                <a:solidFill>
                  <a:prstClr val="black"/>
                </a:solidFill>
              </a:rPr>
              <a:pPr/>
              <a:t>‹#›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12" name="Rounded Rectangle 14"/>
          <p:cNvSpPr/>
          <p:nvPr userDrawn="1"/>
        </p:nvSpPr>
        <p:spPr>
          <a:xfrm>
            <a:off x="164548" y="6652582"/>
            <a:ext cx="8820000" cy="216000"/>
          </a:xfrm>
          <a:custGeom>
            <a:avLst/>
            <a:gdLst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48001 w 8820000"/>
              <a:gd name="connsiteY6" fmla="*/ 288000 h 288000"/>
              <a:gd name="connsiteX7" fmla="*/ 0 w 8820000"/>
              <a:gd name="connsiteY7" fmla="*/ 239999 h 288000"/>
              <a:gd name="connsiteX8" fmla="*/ 0 w 8820000"/>
              <a:gd name="connsiteY8" fmla="*/ 48001 h 288000"/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0 w 8820000"/>
              <a:gd name="connsiteY6" fmla="*/ 239999 h 288000"/>
              <a:gd name="connsiteX7" fmla="*/ 0 w 8820000"/>
              <a:gd name="connsiteY7" fmla="*/ 48001 h 288000"/>
              <a:gd name="connsiteX0" fmla="*/ 0 w 8820000"/>
              <a:gd name="connsiteY0" fmla="*/ 48001 h 239999"/>
              <a:gd name="connsiteX1" fmla="*/ 48001 w 8820000"/>
              <a:gd name="connsiteY1" fmla="*/ 0 h 239999"/>
              <a:gd name="connsiteX2" fmla="*/ 8771999 w 8820000"/>
              <a:gd name="connsiteY2" fmla="*/ 0 h 239999"/>
              <a:gd name="connsiteX3" fmla="*/ 8820000 w 8820000"/>
              <a:gd name="connsiteY3" fmla="*/ 48001 h 239999"/>
              <a:gd name="connsiteX4" fmla="*/ 8820000 w 8820000"/>
              <a:gd name="connsiteY4" fmla="*/ 239999 h 239999"/>
              <a:gd name="connsiteX5" fmla="*/ 0 w 8820000"/>
              <a:gd name="connsiteY5" fmla="*/ 239999 h 239999"/>
              <a:gd name="connsiteX6" fmla="*/ 0 w 8820000"/>
              <a:gd name="connsiteY6" fmla="*/ 48001 h 2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000" h="239999">
                <a:moveTo>
                  <a:pt x="0" y="48001"/>
                </a:moveTo>
                <a:cubicBezTo>
                  <a:pt x="0" y="21491"/>
                  <a:pt x="21491" y="0"/>
                  <a:pt x="48001" y="0"/>
                </a:cubicBezTo>
                <a:lnTo>
                  <a:pt x="8771999" y="0"/>
                </a:lnTo>
                <a:cubicBezTo>
                  <a:pt x="8798509" y="0"/>
                  <a:pt x="8820000" y="21491"/>
                  <a:pt x="8820000" y="48001"/>
                </a:cubicBezTo>
                <a:lnTo>
                  <a:pt x="8820000" y="239999"/>
                </a:lnTo>
                <a:cubicBezTo>
                  <a:pt x="7350000" y="271999"/>
                  <a:pt x="1470000" y="271999"/>
                  <a:pt x="0" y="239999"/>
                </a:cubicBezTo>
                <a:lnTo>
                  <a:pt x="0" y="48001"/>
                </a:lnTo>
                <a:close/>
              </a:path>
            </a:pathLst>
          </a:custGeom>
          <a:solidFill>
            <a:srgbClr val="134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3" name="Rectangle 23"/>
          <p:cNvSpPr>
            <a:spLocks/>
          </p:cNvSpPr>
          <p:nvPr userDrawn="1"/>
        </p:nvSpPr>
        <p:spPr bwMode="auto">
          <a:xfrm>
            <a:off x="7148513" y="6648450"/>
            <a:ext cx="17287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en-US" sz="1000">
                <a:solidFill>
                  <a:srgbClr val="FFFFFF"/>
                </a:solidFill>
                <a:latin typeface="Arial" charset="0"/>
                <a:cs typeface="Arial" charset="0"/>
                <a:sym typeface="Arial" charset="0"/>
              </a:rPr>
              <a:t>© Global Initiative for Asthma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40" y="184799"/>
            <a:ext cx="968922" cy="9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70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3504" r="4276" b="2338"/>
          <a:stretch/>
        </p:blipFill>
        <p:spPr bwMode="auto">
          <a:xfrm>
            <a:off x="157916" y="99940"/>
            <a:ext cx="8856000" cy="67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B53804-EED5-4ABA-A7B2-EF2D5F7C27F9}" type="datetimeFigureOut">
              <a:rPr lang="en-AU" smtClean="0">
                <a:solidFill>
                  <a:prstClr val="black"/>
                </a:solidFill>
              </a:rPr>
              <a:pPr/>
              <a:t>28/05/2017</a:t>
            </a:fld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6EFF59-4B1F-460F-A66D-7637392BBC29}" type="slidenum">
              <a:rPr lang="en-AU" smtClean="0">
                <a:solidFill>
                  <a:prstClr val="black"/>
                </a:solidFill>
              </a:rPr>
              <a:pPr/>
              <a:t>‹#›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24000" y="6573072"/>
            <a:ext cx="6096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FFFF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solidFill>
                  <a:srgbClr val="134679"/>
                </a:solidFill>
              </a:rPr>
              <a:t>© Global Initiative for </a:t>
            </a:r>
            <a:r>
              <a:rPr lang="en-US" sz="1200" dirty="0" smtClean="0">
                <a:solidFill>
                  <a:srgbClr val="134679"/>
                </a:solidFill>
              </a:rPr>
              <a:t>Asthma3.</a:t>
            </a:r>
            <a:endParaRPr lang="en-US" sz="1200" dirty="0">
              <a:solidFill>
                <a:srgbClr val="13467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5793"/>
            <a:ext cx="7772400" cy="14700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10" name="Rectangle 7"/>
          <p:cNvSpPr>
            <a:spLocks/>
          </p:cNvSpPr>
          <p:nvPr userDrawn="1"/>
        </p:nvSpPr>
        <p:spPr bwMode="auto">
          <a:xfrm>
            <a:off x="304800" y="4970120"/>
            <a:ext cx="88138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spcBef>
                <a:spcPts val="663"/>
              </a:spcBef>
            </a:pPr>
            <a:r>
              <a:rPr lang="en-US" altLang="en-US" sz="2200" dirty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GINA </a:t>
            </a:r>
            <a:r>
              <a:rPr lang="en-US" altLang="en-US" sz="2200" dirty="0" smtClean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Global Strategy </a:t>
            </a:r>
            <a:r>
              <a:rPr lang="en-US" altLang="en-US" sz="2200" dirty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for </a:t>
            </a:r>
            <a:r>
              <a:rPr lang="en-US" altLang="en-US" sz="2200" dirty="0" smtClean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Asthma Management </a:t>
            </a:r>
            <a:br>
              <a:rPr lang="en-US" altLang="en-US" sz="2200" dirty="0" smtClean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</a:br>
            <a:r>
              <a:rPr lang="en-US" altLang="en-US" sz="2200" dirty="0" smtClean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and Prevention</a:t>
            </a:r>
          </a:p>
          <a:p>
            <a:pPr algn="ctr">
              <a:spcBef>
                <a:spcPts val="663"/>
              </a:spcBef>
            </a:pPr>
            <a:r>
              <a:rPr lang="en-US" altLang="en-US" sz="2200" dirty="0" smtClean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GOLD Global Strategy for Diagnosis, </a:t>
            </a:r>
            <a:br>
              <a:rPr lang="en-US" altLang="en-US" sz="2200" dirty="0" smtClean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</a:br>
            <a:r>
              <a:rPr lang="en-US" altLang="en-US" sz="2200" dirty="0" smtClean="0">
                <a:solidFill>
                  <a:srgbClr val="134679"/>
                </a:solidFill>
                <a:latin typeface="Arial" charset="0"/>
                <a:cs typeface="Arial" charset="0"/>
                <a:sym typeface="Arial" charset="0"/>
              </a:rPr>
              <a:t>Management and Prevention of COPD</a:t>
            </a:r>
            <a:endParaRPr lang="en-US" altLang="en-US" sz="2200" dirty="0">
              <a:solidFill>
                <a:srgbClr val="134679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11" name="Picture 5"/>
          <p:cNvPicPr preferRelativeResize="0"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05" y="3361008"/>
            <a:ext cx="1382316" cy="141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2"/>
          <p:cNvPicPr preferRelativeResize="0"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228" y="3466585"/>
            <a:ext cx="1238562" cy="12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14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164548" y="6652582"/>
            <a:ext cx="8820000" cy="216000"/>
          </a:xfrm>
          <a:custGeom>
            <a:avLst/>
            <a:gdLst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48001 w 8820000"/>
              <a:gd name="connsiteY6" fmla="*/ 288000 h 288000"/>
              <a:gd name="connsiteX7" fmla="*/ 0 w 8820000"/>
              <a:gd name="connsiteY7" fmla="*/ 239999 h 288000"/>
              <a:gd name="connsiteX8" fmla="*/ 0 w 8820000"/>
              <a:gd name="connsiteY8" fmla="*/ 48001 h 288000"/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0 w 8820000"/>
              <a:gd name="connsiteY6" fmla="*/ 239999 h 288000"/>
              <a:gd name="connsiteX7" fmla="*/ 0 w 8820000"/>
              <a:gd name="connsiteY7" fmla="*/ 48001 h 288000"/>
              <a:gd name="connsiteX0" fmla="*/ 0 w 8820000"/>
              <a:gd name="connsiteY0" fmla="*/ 48001 h 239999"/>
              <a:gd name="connsiteX1" fmla="*/ 48001 w 8820000"/>
              <a:gd name="connsiteY1" fmla="*/ 0 h 239999"/>
              <a:gd name="connsiteX2" fmla="*/ 8771999 w 8820000"/>
              <a:gd name="connsiteY2" fmla="*/ 0 h 239999"/>
              <a:gd name="connsiteX3" fmla="*/ 8820000 w 8820000"/>
              <a:gd name="connsiteY3" fmla="*/ 48001 h 239999"/>
              <a:gd name="connsiteX4" fmla="*/ 8820000 w 8820000"/>
              <a:gd name="connsiteY4" fmla="*/ 239999 h 239999"/>
              <a:gd name="connsiteX5" fmla="*/ 0 w 8820000"/>
              <a:gd name="connsiteY5" fmla="*/ 239999 h 239999"/>
              <a:gd name="connsiteX6" fmla="*/ 0 w 8820000"/>
              <a:gd name="connsiteY6" fmla="*/ 48001 h 2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000" h="239999">
                <a:moveTo>
                  <a:pt x="0" y="48001"/>
                </a:moveTo>
                <a:cubicBezTo>
                  <a:pt x="0" y="21491"/>
                  <a:pt x="21491" y="0"/>
                  <a:pt x="48001" y="0"/>
                </a:cubicBezTo>
                <a:lnTo>
                  <a:pt x="8771999" y="0"/>
                </a:lnTo>
                <a:cubicBezTo>
                  <a:pt x="8798509" y="0"/>
                  <a:pt x="8820000" y="21491"/>
                  <a:pt x="8820000" y="48001"/>
                </a:cubicBezTo>
                <a:lnTo>
                  <a:pt x="8820000" y="239999"/>
                </a:lnTo>
                <a:cubicBezTo>
                  <a:pt x="7350000" y="271999"/>
                  <a:pt x="1470000" y="271999"/>
                  <a:pt x="0" y="239999"/>
                </a:cubicBezTo>
                <a:lnTo>
                  <a:pt x="0" y="48001"/>
                </a:lnTo>
                <a:close/>
              </a:path>
            </a:pathLst>
          </a:custGeom>
          <a:solidFill>
            <a:srgbClr val="134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B53804-EED5-4ABA-A7B2-EF2D5F7C27F9}" type="datetimeFigureOut">
              <a:rPr lang="en-AU" smtClean="0">
                <a:solidFill>
                  <a:prstClr val="black"/>
                </a:solidFill>
              </a:rPr>
              <a:pPr/>
              <a:t>28/05/2017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6EFF59-4B1F-460F-A66D-7637392BBC29}" type="slidenum">
              <a:rPr lang="en-AU" smtClean="0">
                <a:solidFill>
                  <a:prstClr val="black"/>
                </a:solidFill>
              </a:rPr>
              <a:pPr/>
              <a:t>‹#›</a:t>
            </a:fld>
            <a:endParaRPr lang="en-AU">
              <a:solidFill>
                <a:prstClr val="black"/>
              </a:solidFill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8" y="139700"/>
            <a:ext cx="8820000" cy="150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3"/>
          <p:cNvSpPr>
            <a:spLocks/>
          </p:cNvSpPr>
          <p:nvPr userDrawn="1"/>
        </p:nvSpPr>
        <p:spPr bwMode="auto">
          <a:xfrm>
            <a:off x="7148513" y="6648450"/>
            <a:ext cx="17287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en-US" sz="1000">
                <a:solidFill>
                  <a:srgbClr val="FFFFFF"/>
                </a:solidFill>
                <a:latin typeface="Arial" charset="0"/>
                <a:cs typeface="Arial" charset="0"/>
                <a:sym typeface="Arial" charset="0"/>
              </a:rPr>
              <a:t>© Global Initiative for Asthma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2278" y="251382"/>
            <a:ext cx="6480000" cy="936000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185738" indent="0" algn="l">
              <a:tabLst/>
              <a:defRPr sz="2600">
                <a:solidFill>
                  <a:srgbClr val="1346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40" y="184799"/>
            <a:ext cx="968922" cy="994646"/>
          </a:xfrm>
          <a:prstGeom prst="rect">
            <a:avLst/>
          </a:prstGeom>
        </p:spPr>
      </p:pic>
      <p:pic>
        <p:nvPicPr>
          <p:cNvPr id="12" name="Picture 11"/>
          <p:cNvPicPr preferRelativeResize="0"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40" y="239367"/>
            <a:ext cx="860728" cy="8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09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99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B53804-EED5-4ABA-A7B2-EF2D5F7C27F9}" type="datetimeFigureOut">
              <a:rPr lang="en-AU" smtClean="0">
                <a:solidFill>
                  <a:prstClr val="black"/>
                </a:solidFill>
              </a:rPr>
              <a:pPr/>
              <a:t>28/05/2017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6EFF59-4B1F-460F-A66D-7637392BBC29}" type="slidenum">
              <a:rPr lang="en-AU" smtClean="0">
                <a:solidFill>
                  <a:prstClr val="black"/>
                </a:solidFill>
              </a:rPr>
              <a:pPr/>
              <a:t>‹#›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12" name="Rounded Rectangle 14"/>
          <p:cNvSpPr/>
          <p:nvPr userDrawn="1"/>
        </p:nvSpPr>
        <p:spPr>
          <a:xfrm>
            <a:off x="164548" y="6652582"/>
            <a:ext cx="8820000" cy="216000"/>
          </a:xfrm>
          <a:custGeom>
            <a:avLst/>
            <a:gdLst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48001 w 8820000"/>
              <a:gd name="connsiteY6" fmla="*/ 288000 h 288000"/>
              <a:gd name="connsiteX7" fmla="*/ 0 w 8820000"/>
              <a:gd name="connsiteY7" fmla="*/ 239999 h 288000"/>
              <a:gd name="connsiteX8" fmla="*/ 0 w 8820000"/>
              <a:gd name="connsiteY8" fmla="*/ 48001 h 288000"/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0 w 8820000"/>
              <a:gd name="connsiteY6" fmla="*/ 239999 h 288000"/>
              <a:gd name="connsiteX7" fmla="*/ 0 w 8820000"/>
              <a:gd name="connsiteY7" fmla="*/ 48001 h 288000"/>
              <a:gd name="connsiteX0" fmla="*/ 0 w 8820000"/>
              <a:gd name="connsiteY0" fmla="*/ 48001 h 239999"/>
              <a:gd name="connsiteX1" fmla="*/ 48001 w 8820000"/>
              <a:gd name="connsiteY1" fmla="*/ 0 h 239999"/>
              <a:gd name="connsiteX2" fmla="*/ 8771999 w 8820000"/>
              <a:gd name="connsiteY2" fmla="*/ 0 h 239999"/>
              <a:gd name="connsiteX3" fmla="*/ 8820000 w 8820000"/>
              <a:gd name="connsiteY3" fmla="*/ 48001 h 239999"/>
              <a:gd name="connsiteX4" fmla="*/ 8820000 w 8820000"/>
              <a:gd name="connsiteY4" fmla="*/ 239999 h 239999"/>
              <a:gd name="connsiteX5" fmla="*/ 0 w 8820000"/>
              <a:gd name="connsiteY5" fmla="*/ 239999 h 239999"/>
              <a:gd name="connsiteX6" fmla="*/ 0 w 8820000"/>
              <a:gd name="connsiteY6" fmla="*/ 48001 h 2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000" h="239999">
                <a:moveTo>
                  <a:pt x="0" y="48001"/>
                </a:moveTo>
                <a:cubicBezTo>
                  <a:pt x="0" y="21491"/>
                  <a:pt x="21491" y="0"/>
                  <a:pt x="48001" y="0"/>
                </a:cubicBezTo>
                <a:lnTo>
                  <a:pt x="8771999" y="0"/>
                </a:lnTo>
                <a:cubicBezTo>
                  <a:pt x="8798509" y="0"/>
                  <a:pt x="8820000" y="21491"/>
                  <a:pt x="8820000" y="48001"/>
                </a:cubicBezTo>
                <a:lnTo>
                  <a:pt x="8820000" y="239999"/>
                </a:lnTo>
                <a:cubicBezTo>
                  <a:pt x="7350000" y="271999"/>
                  <a:pt x="1470000" y="271999"/>
                  <a:pt x="0" y="239999"/>
                </a:cubicBezTo>
                <a:lnTo>
                  <a:pt x="0" y="48001"/>
                </a:lnTo>
                <a:close/>
              </a:path>
            </a:pathLst>
          </a:custGeom>
          <a:solidFill>
            <a:srgbClr val="134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3" name="Rectangle 23"/>
          <p:cNvSpPr>
            <a:spLocks/>
          </p:cNvSpPr>
          <p:nvPr userDrawn="1"/>
        </p:nvSpPr>
        <p:spPr bwMode="auto">
          <a:xfrm>
            <a:off x="7148513" y="6648450"/>
            <a:ext cx="17287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en-US" sz="1000">
                <a:solidFill>
                  <a:srgbClr val="FFFFFF"/>
                </a:solidFill>
                <a:latin typeface="Arial" charset="0"/>
                <a:cs typeface="Arial" charset="0"/>
                <a:sym typeface="Arial" charset="0"/>
              </a:rPr>
              <a:t>© Global Initiative for Asthma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40" y="184799"/>
            <a:ext cx="968922" cy="994646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40" y="239367"/>
            <a:ext cx="860728" cy="8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32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4"/>
          <p:cNvSpPr/>
          <p:nvPr userDrawn="1"/>
        </p:nvSpPr>
        <p:spPr>
          <a:xfrm>
            <a:off x="165100" y="6653213"/>
            <a:ext cx="8820150" cy="215900"/>
          </a:xfrm>
          <a:custGeom>
            <a:avLst/>
            <a:gdLst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48001 w 8820000"/>
              <a:gd name="connsiteY6" fmla="*/ 288000 h 288000"/>
              <a:gd name="connsiteX7" fmla="*/ 0 w 8820000"/>
              <a:gd name="connsiteY7" fmla="*/ 239999 h 288000"/>
              <a:gd name="connsiteX8" fmla="*/ 0 w 8820000"/>
              <a:gd name="connsiteY8" fmla="*/ 48001 h 288000"/>
              <a:gd name="connsiteX0" fmla="*/ 0 w 8820000"/>
              <a:gd name="connsiteY0" fmla="*/ 48001 h 288000"/>
              <a:gd name="connsiteX1" fmla="*/ 48001 w 8820000"/>
              <a:gd name="connsiteY1" fmla="*/ 0 h 288000"/>
              <a:gd name="connsiteX2" fmla="*/ 8771999 w 8820000"/>
              <a:gd name="connsiteY2" fmla="*/ 0 h 288000"/>
              <a:gd name="connsiteX3" fmla="*/ 8820000 w 8820000"/>
              <a:gd name="connsiteY3" fmla="*/ 48001 h 288000"/>
              <a:gd name="connsiteX4" fmla="*/ 8820000 w 8820000"/>
              <a:gd name="connsiteY4" fmla="*/ 239999 h 288000"/>
              <a:gd name="connsiteX5" fmla="*/ 8771999 w 8820000"/>
              <a:gd name="connsiteY5" fmla="*/ 288000 h 288000"/>
              <a:gd name="connsiteX6" fmla="*/ 0 w 8820000"/>
              <a:gd name="connsiteY6" fmla="*/ 239999 h 288000"/>
              <a:gd name="connsiteX7" fmla="*/ 0 w 8820000"/>
              <a:gd name="connsiteY7" fmla="*/ 48001 h 288000"/>
              <a:gd name="connsiteX0" fmla="*/ 0 w 8820000"/>
              <a:gd name="connsiteY0" fmla="*/ 48001 h 239999"/>
              <a:gd name="connsiteX1" fmla="*/ 48001 w 8820000"/>
              <a:gd name="connsiteY1" fmla="*/ 0 h 239999"/>
              <a:gd name="connsiteX2" fmla="*/ 8771999 w 8820000"/>
              <a:gd name="connsiteY2" fmla="*/ 0 h 239999"/>
              <a:gd name="connsiteX3" fmla="*/ 8820000 w 8820000"/>
              <a:gd name="connsiteY3" fmla="*/ 48001 h 239999"/>
              <a:gd name="connsiteX4" fmla="*/ 8820000 w 8820000"/>
              <a:gd name="connsiteY4" fmla="*/ 239999 h 239999"/>
              <a:gd name="connsiteX5" fmla="*/ 0 w 8820000"/>
              <a:gd name="connsiteY5" fmla="*/ 239999 h 239999"/>
              <a:gd name="connsiteX6" fmla="*/ 0 w 8820000"/>
              <a:gd name="connsiteY6" fmla="*/ 48001 h 2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0000" h="239999">
                <a:moveTo>
                  <a:pt x="0" y="48001"/>
                </a:moveTo>
                <a:cubicBezTo>
                  <a:pt x="0" y="21491"/>
                  <a:pt x="21491" y="0"/>
                  <a:pt x="48001" y="0"/>
                </a:cubicBezTo>
                <a:lnTo>
                  <a:pt x="8771999" y="0"/>
                </a:lnTo>
                <a:cubicBezTo>
                  <a:pt x="8798509" y="0"/>
                  <a:pt x="8820000" y="21491"/>
                  <a:pt x="8820000" y="48001"/>
                </a:cubicBezTo>
                <a:lnTo>
                  <a:pt x="8820000" y="239999"/>
                </a:lnTo>
                <a:cubicBezTo>
                  <a:pt x="7350000" y="271999"/>
                  <a:pt x="1470000" y="271999"/>
                  <a:pt x="0" y="239999"/>
                </a:cubicBezTo>
                <a:lnTo>
                  <a:pt x="0" y="48001"/>
                </a:lnTo>
                <a:close/>
              </a:path>
            </a:pathLst>
          </a:custGeom>
          <a:solidFill>
            <a:srgbClr val="134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3" name="Rectangle 23"/>
          <p:cNvSpPr>
            <a:spLocks/>
          </p:cNvSpPr>
          <p:nvPr userDrawn="1"/>
        </p:nvSpPr>
        <p:spPr bwMode="auto">
          <a:xfrm>
            <a:off x="7148513" y="6648450"/>
            <a:ext cx="1728787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© Global Initiative for Asthma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3" y="184150"/>
            <a:ext cx="968375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04E9227-E274-4440-BA8E-C7106F132587}" type="datetime1">
              <a:rPr lang="en-AU" altLang="en-US">
                <a:solidFill>
                  <a:prstClr val="black"/>
                </a:solidFill>
              </a:rPr>
              <a:pPr/>
              <a:t>28/05/2017</a:t>
            </a:fld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>
              <a:solidFill>
                <a:prstClr val="black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51FF73E-AFE6-47C7-B9BC-46EA8BF16127}" type="slidenum">
              <a:rPr lang="en-AU" altLang="en-US">
                <a:solidFill>
                  <a:prstClr val="black"/>
                </a:solidFill>
              </a:rPr>
              <a:pPr/>
              <a:t>‹#›</a:t>
            </a:fld>
            <a:endParaRPr lang="en-AU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15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6045200"/>
            <a:ext cx="13874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85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2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9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zz13"/>
          <p:cNvPicPr>
            <a:picLocks noChangeAspect="1" noChangeArrowheads="1"/>
          </p:cNvPicPr>
          <p:nvPr/>
        </p:nvPicPr>
        <p:blipFill>
          <a:blip r:embed="rId19">
            <a:lum bright="30000" contrast="-42000"/>
          </a:blip>
          <a:srcRect/>
          <a:stretch>
            <a:fillRect/>
          </a:stretch>
        </p:blipFill>
        <p:spPr bwMode="gray">
          <a:xfrm>
            <a:off x="1905000" y="19050"/>
            <a:ext cx="7239000" cy="6299200"/>
          </a:xfrm>
          <a:prstGeom prst="rect">
            <a:avLst/>
          </a:prstGeom>
          <a:noFill/>
        </p:spPr>
      </p:pic>
      <p:sp>
        <p:nvSpPr>
          <p:cNvPr id="1035" name="Rectangle 11"/>
          <p:cNvSpPr>
            <a:spLocks noChangeArrowheads="1"/>
          </p:cNvSpPr>
          <p:nvPr/>
        </p:nvSpPr>
        <p:spPr bwMode="gray">
          <a:xfrm>
            <a:off x="0" y="2895600"/>
            <a:ext cx="9144000" cy="39624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0"/>
                  <a:invGamma/>
                  <a:alpha val="0"/>
                </a:schemeClr>
              </a:gs>
              <a:gs pos="100000">
                <a:schemeClr val="accent2">
                  <a:alpha val="17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gray">
          <a:xfrm>
            <a:off x="7696200" y="0"/>
            <a:ext cx="1447800" cy="1295400"/>
          </a:xfrm>
          <a:prstGeom prst="rect">
            <a:avLst/>
          </a:prstGeom>
          <a:blipFill dpi="0" rotWithShape="1">
            <a:blip r:embed="rId20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0" y="381000"/>
            <a:ext cx="7696200" cy="914400"/>
          </a:xfrm>
          <a:prstGeom prst="rect">
            <a:avLst/>
          </a:prstGeom>
          <a:solidFill>
            <a:schemeClr val="accent2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00200"/>
            <a:ext cx="8382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9A82A045-FB1E-4151-A033-D1B07C032F26}" type="datetimeFigureOut">
              <a:rPr lang="en-US" smtClean="0"/>
              <a:pPr/>
              <a:t>5/28/2017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057775" y="647065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4770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D970D1F-97F9-4156-85B8-01527E5C1F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gray">
          <a:xfrm>
            <a:off x="0" y="0"/>
            <a:ext cx="685800" cy="1295400"/>
          </a:xfrm>
          <a:prstGeom prst="rect">
            <a:avLst/>
          </a:prstGeom>
          <a:solidFill>
            <a:schemeClr val="accent1">
              <a:alpha val="39999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gray">
          <a:xfrm>
            <a:off x="7543800" y="632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sz="2400" b="1">
                <a:latin typeface="Verdana" pitchFamily="34" charset="0"/>
              </a:rPr>
              <a:t>LOGO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gray">
          <a:xfrm>
            <a:off x="7696200" y="1295400"/>
            <a:ext cx="1447800" cy="304800"/>
          </a:xfrm>
          <a:prstGeom prst="rect">
            <a:avLst/>
          </a:prstGeom>
          <a:solidFill>
            <a:schemeClr val="accent1">
              <a:alpha val="6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85800" y="381000"/>
            <a:ext cx="6858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gray">
          <a:xfrm>
            <a:off x="7696200" y="381000"/>
            <a:ext cx="1447800" cy="914400"/>
          </a:xfrm>
          <a:prstGeom prst="rect">
            <a:avLst/>
          </a:prstGeom>
          <a:blipFill dpi="0" rotWithShape="1">
            <a:blip r:embed="rId21" cstate="print"/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8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74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4" grpId="0" animBg="1"/>
      <p:bldP spid="1037" grpId="0" animBg="1"/>
      <p:bldP spid="1041" grpId="0" animBg="1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588" y="5046663"/>
            <a:ext cx="73025" cy="16922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88" y="4797425"/>
            <a:ext cx="73025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588" y="4637088"/>
            <a:ext cx="73025" cy="138112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588" y="4541838"/>
            <a:ext cx="73025" cy="7461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763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78435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Arial" charset="0"/>
                <a:cs typeface="Arial" charset="0"/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  <a:cs typeface="Arial" charset="0"/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D6ECFF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D1A53C-CEC4-43DC-A82C-63AA8931896D}" type="slidenum">
              <a:rPr lang="en-US" smtClean="0">
                <a:solidFill>
                  <a:srgbClr val="D6E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D6E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355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rgbClr val="C1EE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9pPr>
      <a:extLst/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anose="05000000000000000000" pitchFamily="2" charset="2"/>
        <a:buChar char="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rgbClr val="FEB80A"/>
        </a:buClr>
        <a:buFont typeface="Wingdings 3" panose="05040102010807070707" pitchFamily="18" charset="2"/>
        <a:buChar char="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rgbClr val="FEB80A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52400"/>
            <a:ext cx="7391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8788" name="Picture 7" descr="GOLD2-vk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152400" y="228600"/>
            <a:ext cx="10668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Line 8"/>
          <p:cNvSpPr>
            <a:spLocks noChangeShapeType="1"/>
          </p:cNvSpPr>
          <p:nvPr userDrawn="1"/>
        </p:nvSpPr>
        <p:spPr bwMode="auto">
          <a:xfrm>
            <a:off x="457200" y="1447800"/>
            <a:ext cx="8229600" cy="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38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CC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CC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CC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CC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CC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Wingdings" pitchFamily="2" charset="2"/>
        <a:buChar char="§"/>
        <a:defRPr sz="3200">
          <a:solidFill>
            <a:schemeClr val="bg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Arial" charset="0"/>
        <a:buChar char="–"/>
        <a:defRPr sz="2800">
          <a:solidFill>
            <a:schemeClr val="bg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Char char="•"/>
        <a:defRPr sz="2400">
          <a:solidFill>
            <a:schemeClr val="bg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Arial" charset="0"/>
        <a:buChar char="–"/>
        <a:defRPr sz="2000">
          <a:solidFill>
            <a:schemeClr val="bg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Font typeface="Arial" charset="0"/>
        <a:buChar char="»"/>
        <a:defRPr sz="2000">
          <a:solidFill>
            <a:schemeClr val="bg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CC00"/>
        </a:buClr>
        <a:buFont typeface="Arial" charset="0"/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CC00"/>
        </a:buClr>
        <a:buFont typeface="Arial" charset="0"/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CC00"/>
        </a:buClr>
        <a:buFont typeface="Arial" charset="0"/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CC00"/>
        </a:buClr>
        <a:buFont typeface="Arial" charset="0"/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346075"/>
            <a:ext cx="8353425" cy="914400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539875"/>
            <a:ext cx="8324850" cy="4940300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7652" name="Picture 4" descr="GOLD2-vk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55575" y="180975"/>
            <a:ext cx="1016000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88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CC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FFCC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FFCC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FFCC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FFCC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SzPct val="60000"/>
        <a:buFont typeface="Monotype Sorts"/>
        <a:buChar char="n"/>
        <a:defRPr sz="3400">
          <a:solidFill>
            <a:schemeClr val="bg1"/>
          </a:solidFill>
          <a:latin typeface="+mn-lt"/>
          <a:ea typeface="ＭＳ Ｐゴシック" charset="0"/>
          <a:cs typeface="ＭＳ Ｐゴシック" charset="0"/>
        </a:defRPr>
      </a:lvl1pPr>
      <a:lvl2pPr marL="803275" indent="-346075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SzPct val="70000"/>
        <a:buFont typeface="Monotype Sorts"/>
        <a:buChar char="Ô"/>
        <a:defRPr sz="3000">
          <a:solidFill>
            <a:schemeClr val="bg1"/>
          </a:solidFill>
          <a:latin typeface="+mn-lt"/>
          <a:ea typeface="ＭＳ Ｐゴシック" charset="0"/>
        </a:defRPr>
      </a:lvl2pPr>
      <a:lvl3pPr marL="1146175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SzPct val="60000"/>
        <a:buFont typeface="Monotype Sorts"/>
        <a:buChar char="l"/>
        <a:defRPr sz="2600">
          <a:solidFill>
            <a:schemeClr val="bg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44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9" r:id="rId4"/>
    <p:sldLayoutId id="2147483870" r:id="rId5"/>
    <p:sldLayoutId id="2147483871" r:id="rId6"/>
    <p:sldLayoutId id="2147483872" r:id="rId7"/>
    <p:sldLayoutId id="2147483873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43000" y="76200"/>
            <a:ext cx="7406640" cy="2767584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BỆNH PHỔI TẮC NGHẼN MẠN TÍNH (COPD) VÀ HEN PHẾ QUẢN</a:t>
            </a:r>
            <a:endParaRPr lang="vi-VN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05000" y="5029200"/>
            <a:ext cx="7406640" cy="1752600"/>
          </a:xfrm>
        </p:spPr>
        <p:txBody>
          <a:bodyPr/>
          <a:lstStyle/>
          <a:p>
            <a:pPr algn="ctr"/>
            <a:r>
              <a:rPr lang="en-US" dirty="0" smtClean="0"/>
              <a:t>THS.BS TRẦN THỊ THÚY TƯỜNG</a:t>
            </a:r>
          </a:p>
          <a:p>
            <a:pPr algn="ctr"/>
            <a:r>
              <a:rPr lang="en-US" dirty="0" smtClean="0"/>
              <a:t>LÂM SÀNG Y3</a:t>
            </a:r>
            <a:endParaRPr lang="en-US" dirty="0"/>
          </a:p>
          <a:p>
            <a:pPr algn="ctr"/>
            <a:r>
              <a:rPr lang="en-US" dirty="0" smtClean="0"/>
              <a:t>10-2014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2362200"/>
            <a:ext cx="533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SO SÁNH TRIỆU CHỨNG HEN COPD VÀ ACOS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4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025682"/>
              </p:ext>
            </p:extLst>
          </p:nvPr>
        </p:nvGraphicFramePr>
        <p:xfrm>
          <a:off x="27296" y="228600"/>
          <a:ext cx="9144000" cy="59067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8615"/>
                <a:gridCol w="3516923"/>
                <a:gridCol w="2012462"/>
                <a:gridCol w="2286000"/>
              </a:tblGrid>
              <a:tr h="839330">
                <a:tc>
                  <a:txBody>
                    <a:bodyPr/>
                    <a:lstStyle/>
                    <a:p>
                      <a:r>
                        <a:rPr lang="en-US" sz="2200" b="1" dirty="0" err="1" smtClean="0"/>
                        <a:t>Đặc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điểm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HEN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 COPD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ACOS</a:t>
                      </a:r>
                      <a:endParaRPr lang="en-US" sz="2200" dirty="0"/>
                    </a:p>
                  </a:txBody>
                  <a:tcPr/>
                </a:tc>
              </a:tr>
              <a:tr h="1958437">
                <a:tc>
                  <a:txBody>
                    <a:bodyPr/>
                    <a:lstStyle/>
                    <a:p>
                      <a:r>
                        <a:rPr lang="en-US" sz="2200" b="1" dirty="0" err="1" smtClean="0"/>
                        <a:t>Tuổi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khởi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phát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Thường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từ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lúc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nhỏ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khởi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phát</a:t>
                      </a:r>
                      <a:r>
                        <a:rPr lang="en-US" sz="2200" baseline="0" dirty="0" smtClean="0"/>
                        <a:t> ở </a:t>
                      </a:r>
                      <a:r>
                        <a:rPr lang="en-US" sz="2200" baseline="0" dirty="0" err="1" smtClean="0"/>
                        <a:t>bất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lứa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tuổi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nào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Thườn</a:t>
                      </a:r>
                      <a:r>
                        <a:rPr lang="en-US" sz="2200" baseline="0" dirty="0" err="1" smtClean="0"/>
                        <a:t>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trên</a:t>
                      </a:r>
                      <a:r>
                        <a:rPr lang="en-US" sz="2200" baseline="0" dirty="0" smtClean="0"/>
                        <a:t> 40 </a:t>
                      </a:r>
                      <a:r>
                        <a:rPr lang="en-US" sz="2200" baseline="0" dirty="0" err="1" smtClean="0"/>
                        <a:t>tuổi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Thường</a:t>
                      </a:r>
                      <a:r>
                        <a:rPr lang="en-US" sz="2200" dirty="0" smtClean="0"/>
                        <a:t> ≥40 </a:t>
                      </a:r>
                      <a:r>
                        <a:rPr lang="en-US" sz="2200" dirty="0" err="1" smtClean="0"/>
                        <a:t>tuổi</a:t>
                      </a:r>
                      <a:r>
                        <a:rPr lang="en-US" sz="2200" dirty="0" smtClean="0"/>
                        <a:t>,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triệu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thời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thơ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ấu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trưởng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thành</a:t>
                      </a:r>
                      <a:endParaRPr lang="en-US" sz="2200" dirty="0"/>
                    </a:p>
                  </a:txBody>
                  <a:tcPr/>
                </a:tc>
              </a:tr>
              <a:tr h="3069632">
                <a:tc>
                  <a:txBody>
                    <a:bodyPr/>
                    <a:lstStyle/>
                    <a:p>
                      <a:r>
                        <a:rPr lang="en-US" sz="2200" b="1" dirty="0" err="1" smtClean="0"/>
                        <a:t>Triệu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chứng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hô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hấp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Triệu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thay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đổi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theo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thời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gian</a:t>
                      </a:r>
                      <a:r>
                        <a:rPr lang="en-US" sz="2200" baseline="0" dirty="0" smtClean="0"/>
                        <a:t>(</a:t>
                      </a:r>
                      <a:r>
                        <a:rPr lang="en-US" sz="2200" baseline="0" dirty="0" err="1" smtClean="0"/>
                        <a:t>từng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ngày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trong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một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khoảng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thời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gian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dài</a:t>
                      </a:r>
                      <a:r>
                        <a:rPr lang="en-US" sz="2200" baseline="0" dirty="0" smtClean="0"/>
                        <a:t>), </a:t>
                      </a:r>
                      <a:r>
                        <a:rPr lang="en-US" sz="2200" baseline="0" dirty="0" err="1" smtClean="0"/>
                        <a:t>thường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giới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hạn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hoạt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động</a:t>
                      </a:r>
                      <a:r>
                        <a:rPr lang="en-US" sz="2200" baseline="0" dirty="0" smtClean="0"/>
                        <a:t>. </a:t>
                      </a:r>
                      <a:r>
                        <a:rPr lang="en-US" sz="2200" baseline="0" dirty="0" err="1" smtClean="0"/>
                        <a:t>Thường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lên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cơn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luyện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tập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tăngcảm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xúc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như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cười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bụi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dị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nguyên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 </a:t>
                      </a:r>
                      <a:r>
                        <a:rPr lang="en-US" sz="2200" dirty="0" err="1" smtClean="0"/>
                        <a:t>Triệu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mạn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tính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liên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tục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đặc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biệt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lúc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gắng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sức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với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những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ngày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tốt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hơn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và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tệ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hơn</a:t>
                      </a:r>
                      <a:r>
                        <a:rPr lang="en-US" sz="2200" baseline="0" dirty="0" smtClean="0"/>
                        <a:t>.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Khó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thở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gắng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sức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dai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dẵng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thay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đổi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nặng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hơn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63246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GINA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0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144094"/>
              </p:ext>
            </p:extLst>
          </p:nvPr>
        </p:nvGraphicFramePr>
        <p:xfrm>
          <a:off x="0" y="-1"/>
          <a:ext cx="9144000" cy="64880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2362200"/>
                <a:gridCol w="2057400"/>
                <a:gridCol w="3200400"/>
              </a:tblGrid>
              <a:tr h="674787"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Đặc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điểm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HEN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 COPD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ACOS</a:t>
                      </a:r>
                      <a:endParaRPr lang="en-US" sz="2200" dirty="0"/>
                    </a:p>
                  </a:txBody>
                  <a:tcPr/>
                </a:tc>
              </a:tr>
              <a:tr h="2906615">
                <a:tc>
                  <a:txBody>
                    <a:bodyPr/>
                    <a:lstStyle/>
                    <a:p>
                      <a:r>
                        <a:rPr lang="en-US" sz="2200" b="1" dirty="0" err="1" smtClean="0"/>
                        <a:t>Tiền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sử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bản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thân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và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gia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đình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Tiền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sử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dị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hen </a:t>
                      </a:r>
                      <a:r>
                        <a:rPr lang="en-US" sz="2200" baseline="0" dirty="0" err="1" smtClean="0"/>
                        <a:t>từ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bé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gia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đình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người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bị</a:t>
                      </a:r>
                      <a:r>
                        <a:rPr lang="en-US" sz="2200" baseline="0" dirty="0" smtClean="0"/>
                        <a:t> hen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Tiền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sử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phơi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nhiễm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với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khí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chất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độc</a:t>
                      </a:r>
                      <a:r>
                        <a:rPr lang="en-US" sz="2200" baseline="0" dirty="0" smtClean="0"/>
                        <a:t> (</a:t>
                      </a:r>
                      <a:r>
                        <a:rPr lang="en-US" sz="2200" baseline="0" dirty="0" err="1" smtClean="0"/>
                        <a:t>khói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thuốc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lá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chất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thải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nhiên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liệu</a:t>
                      </a:r>
                      <a:r>
                        <a:rPr lang="en-US" sz="2200" baseline="0" dirty="0" smtClean="0"/>
                        <a:t>)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Thường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bệnh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sử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được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chẩn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đoán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là</a:t>
                      </a:r>
                      <a:r>
                        <a:rPr lang="en-US" sz="2200" baseline="0" dirty="0" smtClean="0"/>
                        <a:t> hen </a:t>
                      </a:r>
                      <a:r>
                        <a:rPr lang="en-US" sz="2200" baseline="0" dirty="0" err="1" smtClean="0"/>
                        <a:t>bởi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bác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sĩ</a:t>
                      </a:r>
                      <a:r>
                        <a:rPr lang="en-US" sz="2200" baseline="0" dirty="0" smtClean="0"/>
                        <a:t> (</a:t>
                      </a:r>
                      <a:r>
                        <a:rPr lang="en-US" sz="2200" baseline="0" dirty="0" err="1" smtClean="0"/>
                        <a:t>hiện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tại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quá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khứ</a:t>
                      </a:r>
                      <a:r>
                        <a:rPr lang="en-US" sz="2200" baseline="0" dirty="0" smtClean="0"/>
                        <a:t>), </a:t>
                      </a:r>
                      <a:r>
                        <a:rPr lang="en-US" sz="2200" baseline="0" dirty="0" err="1" smtClean="0"/>
                        <a:t>tiền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sử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dị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gia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đình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người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bị</a:t>
                      </a:r>
                      <a:r>
                        <a:rPr lang="en-US" sz="2200" baseline="0" dirty="0" smtClean="0"/>
                        <a:t> hen, </a:t>
                      </a:r>
                      <a:r>
                        <a:rPr lang="en-US" sz="2200" baseline="0" dirty="0" err="1" smtClean="0"/>
                        <a:t>và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hoăc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tiếp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xúc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độc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chất</a:t>
                      </a:r>
                      <a:endParaRPr lang="en-US" sz="2200" dirty="0"/>
                    </a:p>
                  </a:txBody>
                  <a:tcPr/>
                </a:tc>
              </a:tr>
              <a:tr h="2906615">
                <a:tc>
                  <a:txBody>
                    <a:bodyPr/>
                    <a:lstStyle/>
                    <a:p>
                      <a:r>
                        <a:rPr lang="en-US" sz="2200" b="1" dirty="0" err="1" smtClean="0"/>
                        <a:t>Chức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năng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hô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hấp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Hiện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tại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tiền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sử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</a:t>
                      </a:r>
                      <a:r>
                        <a:rPr lang="en-US" sz="2200" dirty="0" err="1" smtClean="0"/>
                        <a:t>iới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hạn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đường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thở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thay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đổi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đáp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ứng</a:t>
                      </a:r>
                      <a:r>
                        <a:rPr lang="en-US" sz="2200" baseline="0" dirty="0" smtClean="0"/>
                        <a:t> test </a:t>
                      </a:r>
                      <a:r>
                        <a:rPr lang="en-US" sz="2200" baseline="0" dirty="0" err="1" smtClean="0"/>
                        <a:t>dãn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phế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quản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FEV1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cải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thiện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sau</a:t>
                      </a:r>
                      <a:r>
                        <a:rPr lang="en-US" sz="2200" baseline="0" dirty="0" smtClean="0"/>
                        <a:t> test, </a:t>
                      </a:r>
                      <a:r>
                        <a:rPr lang="en-US" sz="2200" baseline="0" dirty="0" err="1" smtClean="0"/>
                        <a:t>nhưng</a:t>
                      </a:r>
                      <a:r>
                        <a:rPr lang="en-US" sz="2200" baseline="0" dirty="0" smtClean="0"/>
                        <a:t> FEV1/FVC &lt;0.7 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Tắc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nghẽn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đường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dẫn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khí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không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đáp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hoàn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toàn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với</a:t>
                      </a:r>
                      <a:r>
                        <a:rPr lang="en-US" sz="2200" baseline="0" dirty="0" smtClean="0"/>
                        <a:t> test </a:t>
                      </a:r>
                      <a:r>
                        <a:rPr lang="en-US" sz="2200" baseline="0" dirty="0" err="1" smtClean="0"/>
                        <a:t>dãn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phế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quãn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nhưng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thường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thay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đổi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hiện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tại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trong</a:t>
                      </a:r>
                      <a:r>
                        <a:rPr lang="en-US" sz="2200" baseline="0" dirty="0" smtClean="0"/>
                        <a:t>  </a:t>
                      </a:r>
                      <a:r>
                        <a:rPr lang="en-US" sz="2200" baseline="0" dirty="0" err="1" smtClean="0"/>
                        <a:t>quá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khứ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44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462221"/>
              </p:ext>
            </p:extLst>
          </p:nvPr>
        </p:nvGraphicFramePr>
        <p:xfrm>
          <a:off x="228601" y="76200"/>
          <a:ext cx="8839199" cy="66293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2683"/>
                <a:gridCol w="2424913"/>
                <a:gridCol w="2112021"/>
                <a:gridCol w="2659582"/>
              </a:tblGrid>
              <a:tr h="682156"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Đặc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điểm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HEN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 COPD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ACOS</a:t>
                      </a:r>
                      <a:endParaRPr lang="en-US" sz="2200" dirty="0"/>
                    </a:p>
                  </a:txBody>
                  <a:tcPr/>
                </a:tc>
              </a:tr>
              <a:tr h="1510921">
                <a:tc>
                  <a:txBody>
                    <a:bodyPr/>
                    <a:lstStyle/>
                    <a:p>
                      <a:r>
                        <a:rPr lang="en-US" sz="2200" b="1" dirty="0" err="1" smtClean="0"/>
                        <a:t>Chức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năng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hô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hấp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giữa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các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cơn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bình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thường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giữa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các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cơn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Luôn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luôn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tắc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nghẽn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Luôn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luôn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tắc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nghẽn</a:t>
                      </a:r>
                      <a:endParaRPr lang="en-US" sz="2200" dirty="0"/>
                    </a:p>
                  </a:txBody>
                  <a:tcPr/>
                </a:tc>
              </a:tr>
              <a:tr h="2218161">
                <a:tc>
                  <a:txBody>
                    <a:bodyPr/>
                    <a:lstStyle/>
                    <a:p>
                      <a:r>
                        <a:rPr lang="en-US" sz="2200" b="1" dirty="0" err="1" smtClean="0"/>
                        <a:t>Diễn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tiến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thời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gian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Thường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cải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thiện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tự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nhiên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với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điều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trị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những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tắc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nghẽn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cố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định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Thường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vẫn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diễn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tiến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chậm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theo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mỗi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năm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mặc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dù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điều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Luôn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triệu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nhưng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giảm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bỡi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điều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trị</a:t>
                      </a:r>
                      <a:r>
                        <a:rPr lang="en-US" sz="2200" baseline="0" dirty="0" smtClean="0"/>
                        <a:t>. </a:t>
                      </a:r>
                      <a:r>
                        <a:rPr lang="en-US" sz="2200" baseline="0" dirty="0" err="1" smtClean="0"/>
                        <a:t>Thường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diễn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tiến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cần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điều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trị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liều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cao</a:t>
                      </a:r>
                      <a:endParaRPr lang="en-US" sz="2200" dirty="0"/>
                    </a:p>
                  </a:txBody>
                  <a:tcPr/>
                </a:tc>
              </a:tr>
              <a:tr h="2218161">
                <a:tc>
                  <a:txBody>
                    <a:bodyPr/>
                    <a:lstStyle/>
                    <a:p>
                      <a:r>
                        <a:rPr lang="en-US" sz="2200" b="1" dirty="0" err="1" smtClean="0"/>
                        <a:t>Đợt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cấp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Các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yếu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tố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nguy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cơ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làm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xuất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hiện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đợt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cấp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giảm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nhờ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điều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giảm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bởi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điều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trị</a:t>
                      </a:r>
                      <a:r>
                        <a:rPr lang="en-US" sz="2200" baseline="0" dirty="0" smtClean="0"/>
                        <a:t>. </a:t>
                      </a:r>
                      <a:r>
                        <a:rPr lang="en-US" sz="2200" baseline="0" dirty="0" err="1" smtClean="0"/>
                        <a:t>Nếu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bệnh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phối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hợp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sẽ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làm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nặng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thêm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Đợt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cấp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nhiều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hơn</a:t>
                      </a:r>
                      <a:r>
                        <a:rPr lang="en-US" sz="2200" baseline="0" dirty="0" smtClean="0"/>
                        <a:t> ở </a:t>
                      </a:r>
                      <a:r>
                        <a:rPr lang="en-US" sz="2200" baseline="0" dirty="0" err="1" smtClean="0"/>
                        <a:t>bn</a:t>
                      </a:r>
                      <a:r>
                        <a:rPr lang="en-US" sz="2200" baseline="0" dirty="0" smtClean="0"/>
                        <a:t> COPD </a:t>
                      </a:r>
                      <a:r>
                        <a:rPr lang="en-US" sz="2200" baseline="0" dirty="0" err="1" smtClean="0"/>
                        <a:t>nhưng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giảm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bởi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điều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trị</a:t>
                      </a:r>
                      <a:r>
                        <a:rPr lang="en-US" sz="2200" baseline="0" dirty="0" smtClean="0"/>
                        <a:t>. </a:t>
                      </a:r>
                      <a:r>
                        <a:rPr lang="en-US" sz="2200" baseline="0" dirty="0" err="1" smtClean="0"/>
                        <a:t>Bệnh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phổi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hợp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làm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nặng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hơn</a:t>
                      </a:r>
                      <a:r>
                        <a:rPr lang="en-US" sz="2200" baseline="0" dirty="0" smtClean="0"/>
                        <a:t>.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92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774314"/>
              </p:ext>
            </p:extLst>
          </p:nvPr>
        </p:nvGraphicFramePr>
        <p:xfrm>
          <a:off x="228600" y="381000"/>
          <a:ext cx="8686800" cy="5679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71700"/>
                <a:gridCol w="2171700"/>
                <a:gridCol w="2171700"/>
                <a:gridCol w="2171700"/>
              </a:tblGrid>
              <a:tr h="556808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Đặc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điểm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 COPD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ACO</a:t>
                      </a:r>
                      <a:endParaRPr lang="en-US" sz="2400" dirty="0"/>
                    </a:p>
                  </a:txBody>
                  <a:tcPr/>
                </a:tc>
              </a:tr>
              <a:tr h="18931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XQ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Thường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bình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thường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Ứ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khí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nặng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các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thay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đổi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khác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của</a:t>
                      </a:r>
                      <a:r>
                        <a:rPr lang="en-US" sz="2400" baseline="0" dirty="0" smtClean="0"/>
                        <a:t> COPD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Tương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tự</a:t>
                      </a:r>
                      <a:r>
                        <a:rPr lang="en-US" sz="2400" baseline="0" dirty="0" smtClean="0"/>
                        <a:t> COPD</a:t>
                      </a:r>
                      <a:endParaRPr lang="en-US" sz="2400" dirty="0"/>
                    </a:p>
                  </a:txBody>
                  <a:tcPr/>
                </a:tc>
              </a:tr>
              <a:tr h="3229485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Đặc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trưng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viêm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đường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thở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Eosinophils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hoặc</a:t>
                      </a:r>
                      <a:r>
                        <a:rPr lang="en-US" sz="2400" baseline="0" dirty="0" smtClean="0"/>
                        <a:t> neutrophils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Neutrophil </a:t>
                      </a:r>
                      <a:r>
                        <a:rPr lang="en-US" sz="2400" dirty="0" err="1" smtClean="0"/>
                        <a:t>trong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đàm</a:t>
                      </a:r>
                      <a:r>
                        <a:rPr lang="en-US" sz="2400" dirty="0" smtClean="0"/>
                        <a:t>,</a:t>
                      </a:r>
                      <a:r>
                        <a:rPr lang="en-US" sz="2400" baseline="0" dirty="0" smtClean="0"/>
                        <a:t> lymphocyte </a:t>
                      </a:r>
                      <a:r>
                        <a:rPr lang="en-US" sz="2400" baseline="0" dirty="0" err="1" smtClean="0"/>
                        <a:t>trong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đường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thở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có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thể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trạng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viêm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hệ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thống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Eosinophil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</a:t>
                      </a:r>
                      <a:r>
                        <a:rPr lang="en-US" sz="2400" baseline="0" dirty="0" smtClean="0"/>
                        <a:t> Neutrophil </a:t>
                      </a:r>
                      <a:r>
                        <a:rPr lang="en-US" sz="2400" baseline="0" dirty="0" err="1" smtClean="0"/>
                        <a:t>trong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đàm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61722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GINA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7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711034"/>
              </p:ext>
            </p:extLst>
          </p:nvPr>
        </p:nvGraphicFramePr>
        <p:xfrm>
          <a:off x="76200" y="228600"/>
          <a:ext cx="8915400" cy="6477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95400"/>
                <a:gridCol w="3962400"/>
                <a:gridCol w="3657600"/>
              </a:tblGrid>
              <a:tr h="641481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Đặc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điểm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Hướng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nhiều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đến</a:t>
                      </a:r>
                      <a:r>
                        <a:rPr lang="en-US" sz="2400" baseline="0" dirty="0" smtClean="0"/>
                        <a:t> Hen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Hướng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nhiều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đến</a:t>
                      </a:r>
                      <a:r>
                        <a:rPr lang="en-US" sz="2400" baseline="0" dirty="0" smtClean="0"/>
                        <a:t> COPD</a:t>
                      </a:r>
                      <a:endParaRPr lang="en-US" sz="2400" dirty="0"/>
                    </a:p>
                  </a:txBody>
                  <a:tcPr/>
                </a:tc>
              </a:tr>
              <a:tr h="1145501">
                <a:tc>
                  <a:txBody>
                    <a:bodyPr/>
                    <a:lstStyle/>
                    <a:p>
                      <a:r>
                        <a:rPr lang="en-US" sz="2400" b="1" dirty="0" err="1" smtClean="0"/>
                        <a:t>Tuổi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khởi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phát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Khới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phát</a:t>
                      </a:r>
                      <a:r>
                        <a:rPr lang="en-US" sz="2400" baseline="0" dirty="0" smtClean="0"/>
                        <a:t> &lt;20 </a:t>
                      </a:r>
                      <a:r>
                        <a:rPr lang="en-US" sz="2400" baseline="0" dirty="0" err="1" smtClean="0"/>
                        <a:t>tuổi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Khởi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phát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sau</a:t>
                      </a:r>
                      <a:r>
                        <a:rPr lang="en-US" sz="2400" baseline="0" dirty="0" smtClean="0"/>
                        <a:t> 40 </a:t>
                      </a:r>
                      <a:r>
                        <a:rPr lang="en-US" sz="2400" baseline="0" dirty="0" err="1" smtClean="0"/>
                        <a:t>tuổi</a:t>
                      </a:r>
                      <a:endParaRPr lang="en-US" sz="2400" dirty="0"/>
                    </a:p>
                  </a:txBody>
                  <a:tcPr/>
                </a:tc>
              </a:tr>
              <a:tr h="4465320">
                <a:tc>
                  <a:txBody>
                    <a:bodyPr/>
                    <a:lstStyle/>
                    <a:p>
                      <a:r>
                        <a:rPr lang="en-US" sz="2400" b="1" dirty="0" err="1" smtClean="0"/>
                        <a:t>Triệu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chứng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hô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hấp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v"/>
                      </a:pPr>
                      <a:r>
                        <a:rPr lang="en-US" sz="2400" dirty="0" err="1" smtClean="0"/>
                        <a:t>Thay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đổi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chứng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từng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phút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từng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giờ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từng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ngày</a:t>
                      </a:r>
                      <a:endParaRPr lang="en-US" sz="2400" baseline="0" dirty="0" smtClean="0"/>
                    </a:p>
                    <a:p>
                      <a:pPr marL="342900" indent="-342900">
                        <a:buFont typeface="Wingdings" panose="05000000000000000000" pitchFamily="2" charset="2"/>
                        <a:buChar char="v"/>
                      </a:pPr>
                      <a:r>
                        <a:rPr lang="en-US" sz="2400" baseline="0" dirty="0" err="1" smtClean="0"/>
                        <a:t>Triệu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chứng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tệ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về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đêm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sáng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sớm</a:t>
                      </a:r>
                      <a:endParaRPr lang="en-US" sz="2400" baseline="0" dirty="0" smtClean="0"/>
                    </a:p>
                    <a:p>
                      <a:pPr marL="342900" indent="-342900">
                        <a:buFont typeface="Wingdings" panose="05000000000000000000" pitchFamily="2" charset="2"/>
                        <a:buChar char="v"/>
                      </a:pPr>
                      <a:r>
                        <a:rPr lang="en-US" sz="2400" baseline="0" dirty="0" err="1" smtClean="0"/>
                        <a:t>Triệu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chứng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khởi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phát</a:t>
                      </a:r>
                      <a:r>
                        <a:rPr lang="en-US" sz="2400" baseline="0" dirty="0" smtClean="0"/>
                        <a:t> do </a:t>
                      </a:r>
                      <a:r>
                        <a:rPr lang="en-US" sz="2400" baseline="0" dirty="0" err="1" smtClean="0"/>
                        <a:t>luyện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tập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cảm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xúc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như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cười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tiếp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xúc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bụi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hoặc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nguyên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v"/>
                      </a:pPr>
                      <a:r>
                        <a:rPr lang="en-US" sz="2400" dirty="0" err="1" smtClean="0"/>
                        <a:t>Triệu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chứng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mạn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dù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điều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trị</a:t>
                      </a:r>
                      <a:r>
                        <a:rPr lang="en-US" sz="2400" baseline="0" dirty="0" smtClean="0"/>
                        <a:t>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v"/>
                      </a:pPr>
                      <a:r>
                        <a:rPr lang="en-US" sz="2400" baseline="0" dirty="0" err="1" smtClean="0"/>
                        <a:t>Có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khỏe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mệt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nhưng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chứng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luôn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luôn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mỗi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thở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gắng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sức</a:t>
                      </a:r>
                      <a:endParaRPr lang="en-US" sz="2400" baseline="0" dirty="0" smtClean="0"/>
                    </a:p>
                    <a:p>
                      <a:pPr marL="342900" indent="-342900">
                        <a:buFont typeface="Wingdings" panose="05000000000000000000" pitchFamily="2" charset="2"/>
                        <a:buChar char="v"/>
                      </a:pPr>
                      <a:r>
                        <a:rPr lang="en-US" sz="2400" baseline="0" dirty="0" smtClean="0"/>
                        <a:t>Ho </a:t>
                      </a:r>
                      <a:r>
                        <a:rPr lang="en-US" sz="2400" baseline="0" dirty="0" err="1" smtClean="0"/>
                        <a:t>đàm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mạn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trước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thở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không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liên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yếu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tố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khởi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phát</a:t>
                      </a:r>
                      <a:endParaRPr lang="en-US" sz="2400" baseline="0" dirty="0" smtClean="0"/>
                    </a:p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3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62780"/>
              </p:ext>
            </p:extLst>
          </p:nvPr>
        </p:nvGraphicFramePr>
        <p:xfrm>
          <a:off x="76201" y="0"/>
          <a:ext cx="90678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"/>
                <a:gridCol w="4343400"/>
                <a:gridCol w="3505201"/>
              </a:tblGrid>
              <a:tr h="841285">
                <a:tc>
                  <a:txBody>
                    <a:bodyPr/>
                    <a:lstStyle/>
                    <a:p>
                      <a:r>
                        <a:rPr lang="en-US" sz="2200" b="1" dirty="0" err="1" smtClean="0"/>
                        <a:t>Đặc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điểm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Hướng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nhiều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đến</a:t>
                      </a:r>
                      <a:r>
                        <a:rPr lang="en-US" sz="2200" baseline="0" dirty="0" smtClean="0"/>
                        <a:t> Hen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Hướng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nhiều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đến</a:t>
                      </a:r>
                      <a:r>
                        <a:rPr lang="en-US" sz="2200" baseline="0" dirty="0" smtClean="0"/>
                        <a:t> COPD</a:t>
                      </a:r>
                      <a:endParaRPr lang="en-US" sz="2200" dirty="0"/>
                    </a:p>
                  </a:txBody>
                  <a:tcPr/>
                </a:tc>
              </a:tr>
              <a:tr h="28759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err="1" smtClean="0"/>
                        <a:t>Tiền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sử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bản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thân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và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gia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đình</a:t>
                      </a:r>
                      <a:endParaRPr lang="en-US" sz="2200" b="1" dirty="0" smtClean="0"/>
                    </a:p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200" dirty="0" err="1" smtClean="0"/>
                        <a:t>Được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bác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sĩ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chẩn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đoán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là</a:t>
                      </a:r>
                      <a:r>
                        <a:rPr lang="en-US" sz="2200" baseline="0" dirty="0" smtClean="0"/>
                        <a:t> hen </a:t>
                      </a:r>
                      <a:r>
                        <a:rPr lang="en-US" sz="2200" baseline="0" dirty="0" err="1" smtClean="0"/>
                        <a:t>trước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đó</a:t>
                      </a:r>
                      <a:endParaRPr lang="en-US" sz="2200" baseline="0" dirty="0" smtClean="0"/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200" baseline="0" dirty="0" err="1" smtClean="0"/>
                        <a:t>Gia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đình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người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bị</a:t>
                      </a:r>
                      <a:r>
                        <a:rPr lang="en-US" sz="2200" baseline="0" dirty="0" smtClean="0"/>
                        <a:t> hen, </a:t>
                      </a:r>
                      <a:r>
                        <a:rPr lang="en-US" sz="2200" baseline="0" dirty="0" err="1" smtClean="0"/>
                        <a:t>và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các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bệnh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dị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khác</a:t>
                      </a:r>
                      <a:r>
                        <a:rPr lang="en-US" sz="2200" baseline="0" dirty="0" smtClean="0"/>
                        <a:t>(</a:t>
                      </a:r>
                      <a:r>
                        <a:rPr lang="en-US" sz="2200" baseline="0" dirty="0" err="1" smtClean="0"/>
                        <a:t>viêm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mũi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dị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chàm</a:t>
                      </a:r>
                      <a:r>
                        <a:rPr lang="en-US" sz="2200" baseline="0" dirty="0" smtClean="0"/>
                        <a:t>)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200" dirty="0" err="1" smtClean="0"/>
                        <a:t>Được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bác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sĩ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chẩn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đoán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là</a:t>
                      </a:r>
                      <a:r>
                        <a:rPr lang="en-US" sz="2200" baseline="0" dirty="0" smtClean="0"/>
                        <a:t> COPD </a:t>
                      </a:r>
                      <a:r>
                        <a:rPr lang="en-US" sz="2200" baseline="0" dirty="0" err="1" smtClean="0"/>
                        <a:t>trước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đó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viêm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phế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quản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mạn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khí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phế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thủng</a:t>
                      </a:r>
                      <a:endParaRPr lang="en-US" sz="2200" baseline="0" dirty="0" smtClean="0"/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200" baseline="0" dirty="0" err="1" smtClean="0"/>
                        <a:t>Phởi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nhiễm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nặng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với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các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yếu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tố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nguy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cơ</a:t>
                      </a:r>
                      <a:r>
                        <a:rPr lang="en-US" sz="2200" baseline="0" dirty="0" smtClean="0"/>
                        <a:t>: </a:t>
                      </a:r>
                      <a:r>
                        <a:rPr lang="en-US" sz="2200" baseline="0" dirty="0" err="1" smtClean="0"/>
                        <a:t>thuốc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lá</a:t>
                      </a:r>
                      <a:r>
                        <a:rPr lang="en-US" sz="2200" baseline="0" dirty="0" smtClean="0"/>
                        <a:t>, </a:t>
                      </a:r>
                      <a:r>
                        <a:rPr lang="en-US" sz="2200" baseline="0" dirty="0" err="1" smtClean="0"/>
                        <a:t>chất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thải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nhiên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liệu</a:t>
                      </a:r>
                      <a:endParaRPr lang="en-US" sz="2200" baseline="0" dirty="0" smtClean="0"/>
                    </a:p>
                  </a:txBody>
                  <a:tcPr/>
                </a:tc>
              </a:tr>
              <a:tr h="3140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err="1" smtClean="0"/>
                        <a:t>Diễn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tiến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thời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baseline="0" dirty="0" err="1" smtClean="0"/>
                        <a:t>gian</a:t>
                      </a:r>
                      <a:endParaRPr lang="en-US" sz="2200" b="1" dirty="0" smtClean="0"/>
                    </a:p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200" dirty="0" err="1" smtClean="0"/>
                        <a:t>Triệu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không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xấu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hơn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theo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thời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gian</a:t>
                      </a:r>
                      <a:r>
                        <a:rPr lang="en-US" sz="2200" baseline="0" dirty="0" smtClean="0"/>
                        <a:t>. </a:t>
                      </a:r>
                      <a:r>
                        <a:rPr lang="en-US" sz="2200" baseline="0" dirty="0" err="1" smtClean="0"/>
                        <a:t>Triệu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thay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đổi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theo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mùa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từ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năm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này</a:t>
                      </a:r>
                      <a:r>
                        <a:rPr lang="en-US" sz="2200" baseline="0" dirty="0" smtClean="0"/>
                        <a:t> sang </a:t>
                      </a:r>
                      <a:r>
                        <a:rPr lang="en-US" sz="2200" baseline="0" dirty="0" err="1" smtClean="0"/>
                        <a:t>năm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khác</a:t>
                      </a:r>
                      <a:r>
                        <a:rPr lang="en-US" sz="2200" baseline="0" dirty="0" smtClean="0"/>
                        <a:t>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thể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cải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thiện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tự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nhiên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đáp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với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thuốc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dãn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phế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quản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hoặc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cortisteroid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hít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theo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từng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tuần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200" dirty="0" err="1" smtClean="0"/>
                        <a:t>Triệu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xâu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chậm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theo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thời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gian</a:t>
                      </a:r>
                      <a:r>
                        <a:rPr lang="en-US" sz="2200" baseline="0" dirty="0" smtClean="0"/>
                        <a:t> (</a:t>
                      </a:r>
                      <a:r>
                        <a:rPr lang="en-US" sz="2200" baseline="0" dirty="0" err="1" smtClean="0"/>
                        <a:t>theo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năm</a:t>
                      </a:r>
                      <a:r>
                        <a:rPr lang="en-US" sz="2200" baseline="0" dirty="0" smtClean="0"/>
                        <a:t>)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US" sz="2200" baseline="0" dirty="0" err="1" smtClean="0"/>
                        <a:t>Đáp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ứng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có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mức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độ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với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thuốc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dãn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phế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quản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tác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dụng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baseline="0" dirty="0" err="1" smtClean="0"/>
                        <a:t>nhanh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4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944728"/>
              </p:ext>
            </p:extLst>
          </p:nvPr>
        </p:nvGraphicFramePr>
        <p:xfrm>
          <a:off x="228600" y="228600"/>
          <a:ext cx="8763000" cy="5867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000"/>
                <a:gridCol w="2921000"/>
                <a:gridCol w="2921000"/>
              </a:tblGrid>
              <a:tr h="1100138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Đặc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điểm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Hướng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nhiều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đến</a:t>
                      </a:r>
                      <a:r>
                        <a:rPr lang="en-US" sz="2400" baseline="0" dirty="0" smtClean="0"/>
                        <a:t> Hen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Hướng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nhiều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đến</a:t>
                      </a:r>
                      <a:r>
                        <a:rPr lang="en-US" sz="2400" baseline="0" dirty="0" smtClean="0"/>
                        <a:t> COPD</a:t>
                      </a:r>
                      <a:endParaRPr lang="en-US" sz="2400" dirty="0"/>
                    </a:p>
                  </a:txBody>
                  <a:tcPr/>
                </a:tc>
              </a:tr>
              <a:tr h="25669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 smtClean="0"/>
                        <a:t>Chức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năng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hô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hấp</a:t>
                      </a:r>
                      <a:endParaRPr lang="en-US" sz="2400" b="1" dirty="0" smtClean="0"/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Ghi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nhận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sự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thay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đổi</a:t>
                      </a:r>
                      <a:r>
                        <a:rPr lang="en-US" sz="2400" baseline="0" dirty="0" smtClean="0"/>
                        <a:t>  </a:t>
                      </a:r>
                      <a:r>
                        <a:rPr lang="en-US" sz="2400" baseline="0" dirty="0" err="1" smtClean="0"/>
                        <a:t>giới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hạn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đường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thở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hô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hấp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ký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lưu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lượng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đỉnh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nhận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giới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hạn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đường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thở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hằng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định</a:t>
                      </a:r>
                      <a:r>
                        <a:rPr lang="en-US" sz="2400" baseline="0" dirty="0" smtClean="0"/>
                        <a:t> (FEV1/FVC &lt;0.7  </a:t>
                      </a:r>
                      <a:r>
                        <a:rPr lang="en-US" sz="2400" baseline="0" dirty="0" err="1" smtClean="0"/>
                        <a:t>sau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phế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quản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</a:tr>
              <a:tr h="15890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 smtClean="0"/>
                        <a:t>Chức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năng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hô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hấp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giữa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các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cơn</a:t>
                      </a:r>
                      <a:endParaRPr lang="en-US" sz="2400" b="1" dirty="0" smtClean="0"/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thường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giữa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các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cơn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Bất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thường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giữa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các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cơn</a:t>
                      </a:r>
                      <a:endParaRPr lang="en-US" sz="2400" dirty="0"/>
                    </a:p>
                  </a:txBody>
                  <a:tcPr/>
                </a:tc>
              </a:tr>
              <a:tr h="61118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XQUANG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thường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Ứ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khí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nặng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6324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GINA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6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3600" b="1" smtClean="0"/>
              <a:t>ĐẶC ĐIỂM X QUANG NGỰC</a:t>
            </a:r>
          </a:p>
        </p:txBody>
      </p:sp>
      <p:pic>
        <p:nvPicPr>
          <p:cNvPr id="20483" name="Picture 3" descr="so do doc xq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" y="1219200"/>
            <a:ext cx="4305300" cy="4684713"/>
          </a:xfrm>
          <a:noFill/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450376" y="5943600"/>
            <a:ext cx="3505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latin typeface="+mn-lt"/>
                <a:cs typeface="Arial" panose="020B0604020202020204" pitchFamily="34" charset="0"/>
              </a:rPr>
              <a:t>X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quang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+mn-lt"/>
                <a:cs typeface="Arial" panose="020B0604020202020204" pitchFamily="34" charset="0"/>
              </a:rPr>
              <a:t>phổi</a:t>
            </a:r>
            <a:r>
              <a:rPr lang="en-US" sz="24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+mn-lt"/>
                <a:cs typeface="Arial" panose="020B0604020202020204" pitchFamily="34" charset="0"/>
              </a:rPr>
              <a:t>bình</a:t>
            </a:r>
            <a:r>
              <a:rPr lang="en-US" sz="24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+mn-lt"/>
                <a:cs typeface="Arial" panose="020B0604020202020204" pitchFamily="34" charset="0"/>
              </a:rPr>
              <a:t>thường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0485" name="Picture 5" descr="Phoi trc dtri BPTNM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1219200"/>
            <a:ext cx="4305300" cy="4572000"/>
          </a:xfrm>
          <a:noFill/>
        </p:spPr>
      </p:pic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648200" y="5943600"/>
            <a:ext cx="4381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latin typeface="+mj-lt"/>
                <a:cs typeface="Arial" panose="020B0604020202020204" pitchFamily="34" charset="0"/>
              </a:rPr>
              <a:t>Nam 79 </a:t>
            </a:r>
            <a:r>
              <a:rPr lang="en-US" sz="2400" dirty="0" err="1" smtClean="0">
                <a:latin typeface="+mj-lt"/>
                <a:cs typeface="Arial" panose="020B0604020202020204" pitchFamily="34" charset="0"/>
              </a:rPr>
              <a:t>tuổi</a:t>
            </a:r>
            <a:r>
              <a:rPr lang="en-US" sz="24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+mj-lt"/>
                <a:cs typeface="Arial" panose="020B0604020202020204" pitchFamily="34" charset="0"/>
              </a:rPr>
              <a:t>với</a:t>
            </a:r>
            <a:r>
              <a:rPr lang="en-US" sz="2400" dirty="0" smtClean="0">
                <a:latin typeface="+mj-lt"/>
                <a:cs typeface="Arial" panose="020B0604020202020204" pitchFamily="34" charset="0"/>
              </a:rPr>
              <a:t>, FEV1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= 26%.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Xquang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phổi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8/9/05.</a:t>
            </a:r>
          </a:p>
        </p:txBody>
      </p:sp>
    </p:spTree>
    <p:extLst>
      <p:ext uri="{BB962C8B-B14F-4D97-AF65-F5344CB8AC3E}">
        <p14:creationId xmlns:p14="http://schemas.microsoft.com/office/powerpoint/2010/main" val="40009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685800"/>
            <a:ext cx="8820150" cy="615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1000" y="0"/>
            <a:ext cx="86106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518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4518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4518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4518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4518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18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18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18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18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FFFF00"/>
                </a:solidFill>
                <a:cs typeface="Times New Roman" panose="02020603050405020304" pitchFamily="18" charset="0"/>
              </a:rPr>
              <a:t>SO SÁNH SINH LÝ BỆNH HỌC CỦA HEN BPTNMT</a:t>
            </a:r>
            <a:endParaRPr lang="en-US" sz="2800" b="1" smtClean="0">
              <a:solidFill>
                <a:srgbClr val="FFFF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49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MỤC TIÊU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,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,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COPD </a:t>
            </a:r>
            <a:r>
              <a:rPr lang="en-US" dirty="0" err="1" smtClean="0"/>
              <a:t>và</a:t>
            </a:r>
            <a:r>
              <a:rPr lang="en-US" dirty="0" smtClean="0"/>
              <a:t> HEN PHẾ QUẢN</a:t>
            </a:r>
          </a:p>
          <a:p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COPD </a:t>
            </a:r>
            <a:r>
              <a:rPr lang="en-US" dirty="0" err="1" smtClean="0"/>
              <a:t>và</a:t>
            </a:r>
            <a:r>
              <a:rPr lang="en-US" dirty="0" smtClean="0"/>
              <a:t> HEN PHẾ QUẢN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2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KHÓ THỞ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nghẽn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mMRC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6002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TRIỆU CHỨNG COPD</a:t>
            </a:r>
            <a:br>
              <a:rPr lang="en-US" sz="3600" dirty="0" smtClean="0">
                <a:latin typeface="Arial" pitchFamily="34" charset="0"/>
                <a:cs typeface="Arial" pitchFamily="34" charset="0"/>
              </a:rPr>
            </a:br>
            <a:endParaRPr lang="vi-VN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Ho </a:t>
            </a:r>
            <a:r>
              <a:rPr lang="en-US" b="1" dirty="0" err="1" smtClean="0"/>
              <a:t>và</a:t>
            </a:r>
            <a:r>
              <a:rPr lang="en-US" b="1" dirty="0" smtClean="0"/>
              <a:t>/</a:t>
            </a:r>
            <a:r>
              <a:rPr lang="en-US" b="1" dirty="0" err="1" smtClean="0"/>
              <a:t>hoặc</a:t>
            </a:r>
            <a:r>
              <a:rPr lang="en-US" b="1" dirty="0" smtClean="0"/>
              <a:t> </a:t>
            </a:r>
            <a:r>
              <a:rPr lang="en-US" b="1" dirty="0" err="1" smtClean="0"/>
              <a:t>khạc</a:t>
            </a:r>
            <a:r>
              <a:rPr lang="en-US" b="1" dirty="0" smtClean="0"/>
              <a:t> </a:t>
            </a:r>
            <a:r>
              <a:rPr lang="en-US" b="1" dirty="0" err="1" smtClean="0"/>
              <a:t>đàm</a:t>
            </a:r>
            <a:endParaRPr lang="en-US" b="1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Ho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buổi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,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đêm</a:t>
            </a:r>
            <a:endParaRPr lang="en-US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endParaRPr lang="en-US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ngất</a:t>
            </a:r>
            <a:r>
              <a:rPr lang="en-US" dirty="0" smtClean="0"/>
              <a:t>, </a:t>
            </a:r>
            <a:r>
              <a:rPr lang="en-US" dirty="0" err="1" smtClean="0"/>
              <a:t>gãy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endParaRPr lang="en-US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thang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TRIỆU CHỨNG COPD</a:t>
            </a:r>
            <a:endParaRPr lang="vi-VN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nghẽn</a:t>
            </a:r>
            <a:r>
              <a:rPr lang="en-US" dirty="0" smtClean="0"/>
              <a:t> </a:t>
            </a:r>
            <a:r>
              <a:rPr lang="en-US" dirty="0" err="1" smtClean="0"/>
              <a:t>nhẹ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: t/c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endParaRPr lang="en-US" dirty="0" smtClean="0"/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endParaRPr lang="en-US" dirty="0" smtClean="0"/>
          </a:p>
          <a:p>
            <a:pPr lvl="1"/>
            <a:r>
              <a:rPr lang="en-US" dirty="0" smtClean="0"/>
              <a:t>Co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hô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endParaRPr lang="en-US" dirty="0" smtClean="0"/>
          </a:p>
          <a:p>
            <a:pPr lvl="1"/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ứ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phế</a:t>
            </a:r>
            <a:r>
              <a:rPr lang="en-US" dirty="0" smtClean="0"/>
              <a:t> </a:t>
            </a:r>
            <a:r>
              <a:rPr lang="en-US" dirty="0" err="1" smtClean="0"/>
              <a:t>nang</a:t>
            </a:r>
            <a:endParaRPr lang="en-US" dirty="0" smtClean="0"/>
          </a:p>
          <a:p>
            <a:pPr lvl="1"/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nghẽn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hô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endParaRPr lang="en-US" dirty="0" smtClean="0"/>
          </a:p>
          <a:p>
            <a:pPr lvl="1"/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: </a:t>
            </a:r>
            <a:r>
              <a:rPr lang="en-US" dirty="0" err="1" smtClean="0"/>
              <a:t>phù</a:t>
            </a:r>
            <a:r>
              <a:rPr lang="en-US" dirty="0" smtClean="0"/>
              <a:t>, TMC </a:t>
            </a:r>
            <a:r>
              <a:rPr lang="en-US" dirty="0" err="1" smtClean="0"/>
              <a:t>nổi</a:t>
            </a:r>
            <a:r>
              <a:rPr lang="en-US" dirty="0" smtClean="0"/>
              <a:t>, </a:t>
            </a:r>
            <a:r>
              <a:rPr lang="en-US" dirty="0" err="1" smtClean="0"/>
              <a:t>gan</a:t>
            </a:r>
            <a:r>
              <a:rPr lang="en-US" dirty="0" smtClean="0"/>
              <a:t> to,…</a:t>
            </a:r>
          </a:p>
          <a:p>
            <a:pPr lvl="1"/>
            <a:r>
              <a:rPr lang="en-US" dirty="0" smtClean="0"/>
              <a:t>Tim </a:t>
            </a:r>
            <a:r>
              <a:rPr lang="en-US" dirty="0" err="1" smtClean="0"/>
              <a:t>nhanh</a:t>
            </a:r>
            <a:r>
              <a:rPr lang="en-US" dirty="0" smtClean="0"/>
              <a:t>, T2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đôi</a:t>
            </a:r>
            <a:r>
              <a:rPr lang="en-US" dirty="0" smtClean="0"/>
              <a:t>, </a:t>
            </a:r>
            <a:r>
              <a:rPr lang="en-US" dirty="0" err="1" smtClean="0"/>
              <a:t>Harzer</a:t>
            </a:r>
            <a:r>
              <a:rPr lang="en-US" dirty="0" smtClean="0"/>
              <a:t> (+)</a:t>
            </a:r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reeform 2"/>
          <p:cNvSpPr>
            <a:spLocks/>
          </p:cNvSpPr>
          <p:nvPr/>
        </p:nvSpPr>
        <p:spPr bwMode="auto">
          <a:xfrm>
            <a:off x="1371600" y="5181600"/>
            <a:ext cx="6553200" cy="990600"/>
          </a:xfrm>
          <a:custGeom>
            <a:avLst/>
            <a:gdLst>
              <a:gd name="T0" fmla="*/ 79 w 2496"/>
              <a:gd name="T1" fmla="*/ 0 h 527"/>
              <a:gd name="T2" fmla="*/ 62 w 2496"/>
              <a:gd name="T3" fmla="*/ 2 h 527"/>
              <a:gd name="T4" fmla="*/ 48 w 2496"/>
              <a:gd name="T5" fmla="*/ 8 h 527"/>
              <a:gd name="T6" fmla="*/ 35 w 2496"/>
              <a:gd name="T7" fmla="*/ 16 h 527"/>
              <a:gd name="T8" fmla="*/ 23 w 2496"/>
              <a:gd name="T9" fmla="*/ 26 h 527"/>
              <a:gd name="T10" fmla="*/ 14 w 2496"/>
              <a:gd name="T11" fmla="*/ 40 h 527"/>
              <a:gd name="T12" fmla="*/ 7 w 2496"/>
              <a:gd name="T13" fmla="*/ 54 h 527"/>
              <a:gd name="T14" fmla="*/ 1 w 2496"/>
              <a:gd name="T15" fmla="*/ 70 h 527"/>
              <a:gd name="T16" fmla="*/ 0 w 2496"/>
              <a:gd name="T17" fmla="*/ 89 h 527"/>
              <a:gd name="T18" fmla="*/ 0 w 2496"/>
              <a:gd name="T19" fmla="*/ 440 h 527"/>
              <a:gd name="T20" fmla="*/ 1 w 2496"/>
              <a:gd name="T21" fmla="*/ 458 h 527"/>
              <a:gd name="T22" fmla="*/ 7 w 2496"/>
              <a:gd name="T23" fmla="*/ 475 h 527"/>
              <a:gd name="T24" fmla="*/ 14 w 2496"/>
              <a:gd name="T25" fmla="*/ 489 h 527"/>
              <a:gd name="T26" fmla="*/ 23 w 2496"/>
              <a:gd name="T27" fmla="*/ 503 h 527"/>
              <a:gd name="T28" fmla="*/ 35 w 2496"/>
              <a:gd name="T29" fmla="*/ 513 h 527"/>
              <a:gd name="T30" fmla="*/ 48 w 2496"/>
              <a:gd name="T31" fmla="*/ 521 h 527"/>
              <a:gd name="T32" fmla="*/ 62 w 2496"/>
              <a:gd name="T33" fmla="*/ 525 h 527"/>
              <a:gd name="T34" fmla="*/ 79 w 2496"/>
              <a:gd name="T35" fmla="*/ 527 h 527"/>
              <a:gd name="T36" fmla="*/ 2419 w 2496"/>
              <a:gd name="T37" fmla="*/ 527 h 527"/>
              <a:gd name="T38" fmla="*/ 2435 w 2496"/>
              <a:gd name="T39" fmla="*/ 525 h 527"/>
              <a:gd name="T40" fmla="*/ 2449 w 2496"/>
              <a:gd name="T41" fmla="*/ 521 h 527"/>
              <a:gd name="T42" fmla="*/ 2462 w 2496"/>
              <a:gd name="T43" fmla="*/ 513 h 527"/>
              <a:gd name="T44" fmla="*/ 2475 w 2496"/>
              <a:gd name="T45" fmla="*/ 503 h 527"/>
              <a:gd name="T46" fmla="*/ 2484 w 2496"/>
              <a:gd name="T47" fmla="*/ 489 h 527"/>
              <a:gd name="T48" fmla="*/ 2491 w 2496"/>
              <a:gd name="T49" fmla="*/ 475 h 527"/>
              <a:gd name="T50" fmla="*/ 2494 w 2496"/>
              <a:gd name="T51" fmla="*/ 458 h 527"/>
              <a:gd name="T52" fmla="*/ 2496 w 2496"/>
              <a:gd name="T53" fmla="*/ 440 h 527"/>
              <a:gd name="T54" fmla="*/ 2496 w 2496"/>
              <a:gd name="T55" fmla="*/ 89 h 527"/>
              <a:gd name="T56" fmla="*/ 2494 w 2496"/>
              <a:gd name="T57" fmla="*/ 70 h 527"/>
              <a:gd name="T58" fmla="*/ 2491 w 2496"/>
              <a:gd name="T59" fmla="*/ 54 h 527"/>
              <a:gd name="T60" fmla="*/ 2484 w 2496"/>
              <a:gd name="T61" fmla="*/ 40 h 527"/>
              <a:gd name="T62" fmla="*/ 2475 w 2496"/>
              <a:gd name="T63" fmla="*/ 26 h 527"/>
              <a:gd name="T64" fmla="*/ 2462 w 2496"/>
              <a:gd name="T65" fmla="*/ 16 h 527"/>
              <a:gd name="T66" fmla="*/ 2449 w 2496"/>
              <a:gd name="T67" fmla="*/ 8 h 527"/>
              <a:gd name="T68" fmla="*/ 2435 w 2496"/>
              <a:gd name="T69" fmla="*/ 2 h 527"/>
              <a:gd name="T70" fmla="*/ 2419 w 2496"/>
              <a:gd name="T71" fmla="*/ 0 h 527"/>
              <a:gd name="T72" fmla="*/ 79 w 2496"/>
              <a:gd name="T73" fmla="*/ 0 h 52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496"/>
              <a:gd name="T112" fmla="*/ 0 h 527"/>
              <a:gd name="T113" fmla="*/ 2496 w 2496"/>
              <a:gd name="T114" fmla="*/ 527 h 52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496" h="527">
                <a:moveTo>
                  <a:pt x="79" y="0"/>
                </a:moveTo>
                <a:lnTo>
                  <a:pt x="62" y="2"/>
                </a:lnTo>
                <a:lnTo>
                  <a:pt x="48" y="8"/>
                </a:lnTo>
                <a:lnTo>
                  <a:pt x="35" y="16"/>
                </a:lnTo>
                <a:lnTo>
                  <a:pt x="23" y="26"/>
                </a:lnTo>
                <a:lnTo>
                  <a:pt x="14" y="40"/>
                </a:lnTo>
                <a:lnTo>
                  <a:pt x="7" y="54"/>
                </a:lnTo>
                <a:lnTo>
                  <a:pt x="1" y="70"/>
                </a:lnTo>
                <a:lnTo>
                  <a:pt x="0" y="89"/>
                </a:lnTo>
                <a:lnTo>
                  <a:pt x="0" y="440"/>
                </a:lnTo>
                <a:lnTo>
                  <a:pt x="1" y="458"/>
                </a:lnTo>
                <a:lnTo>
                  <a:pt x="7" y="475"/>
                </a:lnTo>
                <a:lnTo>
                  <a:pt x="14" y="489"/>
                </a:lnTo>
                <a:lnTo>
                  <a:pt x="23" y="503"/>
                </a:lnTo>
                <a:lnTo>
                  <a:pt x="35" y="513"/>
                </a:lnTo>
                <a:lnTo>
                  <a:pt x="48" y="521"/>
                </a:lnTo>
                <a:lnTo>
                  <a:pt x="62" y="525"/>
                </a:lnTo>
                <a:lnTo>
                  <a:pt x="79" y="527"/>
                </a:lnTo>
                <a:lnTo>
                  <a:pt x="2419" y="527"/>
                </a:lnTo>
                <a:lnTo>
                  <a:pt x="2435" y="525"/>
                </a:lnTo>
                <a:lnTo>
                  <a:pt x="2449" y="521"/>
                </a:lnTo>
                <a:lnTo>
                  <a:pt x="2462" y="513"/>
                </a:lnTo>
                <a:lnTo>
                  <a:pt x="2475" y="503"/>
                </a:lnTo>
                <a:lnTo>
                  <a:pt x="2484" y="489"/>
                </a:lnTo>
                <a:lnTo>
                  <a:pt x="2491" y="475"/>
                </a:lnTo>
                <a:lnTo>
                  <a:pt x="2494" y="458"/>
                </a:lnTo>
                <a:lnTo>
                  <a:pt x="2496" y="440"/>
                </a:lnTo>
                <a:lnTo>
                  <a:pt x="2496" y="89"/>
                </a:lnTo>
                <a:lnTo>
                  <a:pt x="2494" y="70"/>
                </a:lnTo>
                <a:lnTo>
                  <a:pt x="2491" y="54"/>
                </a:lnTo>
                <a:lnTo>
                  <a:pt x="2484" y="40"/>
                </a:lnTo>
                <a:lnTo>
                  <a:pt x="2475" y="26"/>
                </a:lnTo>
                <a:lnTo>
                  <a:pt x="2462" y="16"/>
                </a:lnTo>
                <a:lnTo>
                  <a:pt x="2449" y="8"/>
                </a:lnTo>
                <a:lnTo>
                  <a:pt x="2435" y="2"/>
                </a:lnTo>
                <a:lnTo>
                  <a:pt x="2419" y="0"/>
                </a:lnTo>
                <a:lnTo>
                  <a:pt x="7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outerShdw blurRad="63500" dist="53882" dir="2700000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3907" name="Freeform 3"/>
          <p:cNvSpPr>
            <a:spLocks/>
          </p:cNvSpPr>
          <p:nvPr/>
        </p:nvSpPr>
        <p:spPr bwMode="auto">
          <a:xfrm>
            <a:off x="533400" y="1981201"/>
            <a:ext cx="3562350" cy="2355850"/>
          </a:xfrm>
          <a:custGeom>
            <a:avLst/>
            <a:gdLst>
              <a:gd name="T0" fmla="*/ 206 w 1664"/>
              <a:gd name="T1" fmla="*/ 0 h 1390"/>
              <a:gd name="T2" fmla="*/ 185 w 1664"/>
              <a:gd name="T3" fmla="*/ 2 h 1390"/>
              <a:gd name="T4" fmla="*/ 165 w 1664"/>
              <a:gd name="T5" fmla="*/ 4 h 1390"/>
              <a:gd name="T6" fmla="*/ 145 w 1664"/>
              <a:gd name="T7" fmla="*/ 10 h 1390"/>
              <a:gd name="T8" fmla="*/ 125 w 1664"/>
              <a:gd name="T9" fmla="*/ 18 h 1390"/>
              <a:gd name="T10" fmla="*/ 91 w 1664"/>
              <a:gd name="T11" fmla="*/ 38 h 1390"/>
              <a:gd name="T12" fmla="*/ 61 w 1664"/>
              <a:gd name="T13" fmla="*/ 67 h 1390"/>
              <a:gd name="T14" fmla="*/ 35 w 1664"/>
              <a:gd name="T15" fmla="*/ 101 h 1390"/>
              <a:gd name="T16" fmla="*/ 16 w 1664"/>
              <a:gd name="T17" fmla="*/ 141 h 1390"/>
              <a:gd name="T18" fmla="*/ 8 w 1664"/>
              <a:gd name="T19" fmla="*/ 161 h 1390"/>
              <a:gd name="T20" fmla="*/ 3 w 1664"/>
              <a:gd name="T21" fmla="*/ 184 h 1390"/>
              <a:gd name="T22" fmla="*/ 1 w 1664"/>
              <a:gd name="T23" fmla="*/ 206 h 1390"/>
              <a:gd name="T24" fmla="*/ 0 w 1664"/>
              <a:gd name="T25" fmla="*/ 230 h 1390"/>
              <a:gd name="T26" fmla="*/ 0 w 1664"/>
              <a:gd name="T27" fmla="*/ 1160 h 1390"/>
              <a:gd name="T28" fmla="*/ 1 w 1664"/>
              <a:gd name="T29" fmla="*/ 1184 h 1390"/>
              <a:gd name="T30" fmla="*/ 3 w 1664"/>
              <a:gd name="T31" fmla="*/ 1206 h 1390"/>
              <a:gd name="T32" fmla="*/ 8 w 1664"/>
              <a:gd name="T33" fmla="*/ 1228 h 1390"/>
              <a:gd name="T34" fmla="*/ 16 w 1664"/>
              <a:gd name="T35" fmla="*/ 1249 h 1390"/>
              <a:gd name="T36" fmla="*/ 35 w 1664"/>
              <a:gd name="T37" fmla="*/ 1289 h 1390"/>
              <a:gd name="T38" fmla="*/ 61 w 1664"/>
              <a:gd name="T39" fmla="*/ 1323 h 1390"/>
              <a:gd name="T40" fmla="*/ 91 w 1664"/>
              <a:gd name="T41" fmla="*/ 1352 h 1390"/>
              <a:gd name="T42" fmla="*/ 125 w 1664"/>
              <a:gd name="T43" fmla="*/ 1372 h 1390"/>
              <a:gd name="T44" fmla="*/ 145 w 1664"/>
              <a:gd name="T45" fmla="*/ 1380 h 1390"/>
              <a:gd name="T46" fmla="*/ 165 w 1664"/>
              <a:gd name="T47" fmla="*/ 1386 h 1390"/>
              <a:gd name="T48" fmla="*/ 185 w 1664"/>
              <a:gd name="T49" fmla="*/ 1388 h 1390"/>
              <a:gd name="T50" fmla="*/ 206 w 1664"/>
              <a:gd name="T51" fmla="*/ 1390 h 1390"/>
              <a:gd name="T52" fmla="*/ 1458 w 1664"/>
              <a:gd name="T53" fmla="*/ 1390 h 1390"/>
              <a:gd name="T54" fmla="*/ 1479 w 1664"/>
              <a:gd name="T55" fmla="*/ 1388 h 1390"/>
              <a:gd name="T56" fmla="*/ 1499 w 1664"/>
              <a:gd name="T57" fmla="*/ 1386 h 1390"/>
              <a:gd name="T58" fmla="*/ 1519 w 1664"/>
              <a:gd name="T59" fmla="*/ 1380 h 1390"/>
              <a:gd name="T60" fmla="*/ 1539 w 1664"/>
              <a:gd name="T61" fmla="*/ 1372 h 1390"/>
              <a:gd name="T62" fmla="*/ 1573 w 1664"/>
              <a:gd name="T63" fmla="*/ 1352 h 1390"/>
              <a:gd name="T64" fmla="*/ 1603 w 1664"/>
              <a:gd name="T65" fmla="*/ 1323 h 1390"/>
              <a:gd name="T66" fmla="*/ 1629 w 1664"/>
              <a:gd name="T67" fmla="*/ 1289 h 1390"/>
              <a:gd name="T68" fmla="*/ 1648 w 1664"/>
              <a:gd name="T69" fmla="*/ 1249 h 1390"/>
              <a:gd name="T70" fmla="*/ 1655 w 1664"/>
              <a:gd name="T71" fmla="*/ 1228 h 1390"/>
              <a:gd name="T72" fmla="*/ 1661 w 1664"/>
              <a:gd name="T73" fmla="*/ 1206 h 1390"/>
              <a:gd name="T74" fmla="*/ 1663 w 1664"/>
              <a:gd name="T75" fmla="*/ 1184 h 1390"/>
              <a:gd name="T76" fmla="*/ 1664 w 1664"/>
              <a:gd name="T77" fmla="*/ 1160 h 1390"/>
              <a:gd name="T78" fmla="*/ 1664 w 1664"/>
              <a:gd name="T79" fmla="*/ 230 h 1390"/>
              <a:gd name="T80" fmla="*/ 1663 w 1664"/>
              <a:gd name="T81" fmla="*/ 206 h 1390"/>
              <a:gd name="T82" fmla="*/ 1661 w 1664"/>
              <a:gd name="T83" fmla="*/ 184 h 1390"/>
              <a:gd name="T84" fmla="*/ 1655 w 1664"/>
              <a:gd name="T85" fmla="*/ 161 h 1390"/>
              <a:gd name="T86" fmla="*/ 1648 w 1664"/>
              <a:gd name="T87" fmla="*/ 141 h 1390"/>
              <a:gd name="T88" fmla="*/ 1629 w 1664"/>
              <a:gd name="T89" fmla="*/ 101 h 1390"/>
              <a:gd name="T90" fmla="*/ 1603 w 1664"/>
              <a:gd name="T91" fmla="*/ 67 h 1390"/>
              <a:gd name="T92" fmla="*/ 1573 w 1664"/>
              <a:gd name="T93" fmla="*/ 38 h 1390"/>
              <a:gd name="T94" fmla="*/ 1539 w 1664"/>
              <a:gd name="T95" fmla="*/ 18 h 1390"/>
              <a:gd name="T96" fmla="*/ 1519 w 1664"/>
              <a:gd name="T97" fmla="*/ 10 h 1390"/>
              <a:gd name="T98" fmla="*/ 1499 w 1664"/>
              <a:gd name="T99" fmla="*/ 4 h 1390"/>
              <a:gd name="T100" fmla="*/ 1479 w 1664"/>
              <a:gd name="T101" fmla="*/ 2 h 1390"/>
              <a:gd name="T102" fmla="*/ 1458 w 1664"/>
              <a:gd name="T103" fmla="*/ 0 h 1390"/>
              <a:gd name="T104" fmla="*/ 206 w 1664"/>
              <a:gd name="T105" fmla="*/ 0 h 139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664"/>
              <a:gd name="T160" fmla="*/ 0 h 1390"/>
              <a:gd name="T161" fmla="*/ 1664 w 1664"/>
              <a:gd name="T162" fmla="*/ 1390 h 139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664" h="1390">
                <a:moveTo>
                  <a:pt x="206" y="0"/>
                </a:moveTo>
                <a:lnTo>
                  <a:pt x="185" y="2"/>
                </a:lnTo>
                <a:lnTo>
                  <a:pt x="165" y="4"/>
                </a:lnTo>
                <a:lnTo>
                  <a:pt x="145" y="10"/>
                </a:lnTo>
                <a:lnTo>
                  <a:pt x="125" y="18"/>
                </a:lnTo>
                <a:lnTo>
                  <a:pt x="91" y="38"/>
                </a:lnTo>
                <a:lnTo>
                  <a:pt x="61" y="67"/>
                </a:lnTo>
                <a:lnTo>
                  <a:pt x="35" y="101"/>
                </a:lnTo>
                <a:lnTo>
                  <a:pt x="16" y="141"/>
                </a:lnTo>
                <a:lnTo>
                  <a:pt x="8" y="161"/>
                </a:lnTo>
                <a:lnTo>
                  <a:pt x="3" y="184"/>
                </a:lnTo>
                <a:lnTo>
                  <a:pt x="1" y="206"/>
                </a:lnTo>
                <a:lnTo>
                  <a:pt x="0" y="230"/>
                </a:lnTo>
                <a:lnTo>
                  <a:pt x="0" y="1160"/>
                </a:lnTo>
                <a:lnTo>
                  <a:pt x="1" y="1184"/>
                </a:lnTo>
                <a:lnTo>
                  <a:pt x="3" y="1206"/>
                </a:lnTo>
                <a:lnTo>
                  <a:pt x="8" y="1228"/>
                </a:lnTo>
                <a:lnTo>
                  <a:pt x="16" y="1249"/>
                </a:lnTo>
                <a:lnTo>
                  <a:pt x="35" y="1289"/>
                </a:lnTo>
                <a:lnTo>
                  <a:pt x="61" y="1323"/>
                </a:lnTo>
                <a:lnTo>
                  <a:pt x="91" y="1352"/>
                </a:lnTo>
                <a:lnTo>
                  <a:pt x="125" y="1372"/>
                </a:lnTo>
                <a:lnTo>
                  <a:pt x="145" y="1380"/>
                </a:lnTo>
                <a:lnTo>
                  <a:pt x="165" y="1386"/>
                </a:lnTo>
                <a:lnTo>
                  <a:pt x="185" y="1388"/>
                </a:lnTo>
                <a:lnTo>
                  <a:pt x="206" y="1390"/>
                </a:lnTo>
                <a:lnTo>
                  <a:pt x="1458" y="1390"/>
                </a:lnTo>
                <a:lnTo>
                  <a:pt x="1479" y="1388"/>
                </a:lnTo>
                <a:lnTo>
                  <a:pt x="1499" y="1386"/>
                </a:lnTo>
                <a:lnTo>
                  <a:pt x="1519" y="1380"/>
                </a:lnTo>
                <a:lnTo>
                  <a:pt x="1539" y="1372"/>
                </a:lnTo>
                <a:lnTo>
                  <a:pt x="1573" y="1352"/>
                </a:lnTo>
                <a:lnTo>
                  <a:pt x="1603" y="1323"/>
                </a:lnTo>
                <a:lnTo>
                  <a:pt x="1629" y="1289"/>
                </a:lnTo>
                <a:lnTo>
                  <a:pt x="1648" y="1249"/>
                </a:lnTo>
                <a:lnTo>
                  <a:pt x="1655" y="1228"/>
                </a:lnTo>
                <a:lnTo>
                  <a:pt x="1661" y="1206"/>
                </a:lnTo>
                <a:lnTo>
                  <a:pt x="1663" y="1184"/>
                </a:lnTo>
                <a:lnTo>
                  <a:pt x="1664" y="1160"/>
                </a:lnTo>
                <a:lnTo>
                  <a:pt x="1664" y="230"/>
                </a:lnTo>
                <a:lnTo>
                  <a:pt x="1663" y="206"/>
                </a:lnTo>
                <a:lnTo>
                  <a:pt x="1661" y="184"/>
                </a:lnTo>
                <a:lnTo>
                  <a:pt x="1655" y="161"/>
                </a:lnTo>
                <a:lnTo>
                  <a:pt x="1648" y="141"/>
                </a:lnTo>
                <a:lnTo>
                  <a:pt x="1629" y="101"/>
                </a:lnTo>
                <a:lnTo>
                  <a:pt x="1603" y="67"/>
                </a:lnTo>
                <a:lnTo>
                  <a:pt x="1573" y="38"/>
                </a:lnTo>
                <a:lnTo>
                  <a:pt x="1539" y="18"/>
                </a:lnTo>
                <a:lnTo>
                  <a:pt x="1519" y="10"/>
                </a:lnTo>
                <a:lnTo>
                  <a:pt x="1499" y="4"/>
                </a:lnTo>
                <a:lnTo>
                  <a:pt x="1479" y="2"/>
                </a:lnTo>
                <a:lnTo>
                  <a:pt x="1458" y="0"/>
                </a:lnTo>
                <a:lnTo>
                  <a:pt x="206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outerShdw blurRad="63500" dist="53882" dir="2700000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468313" y="2300288"/>
            <a:ext cx="2351087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1203325" y="2327275"/>
            <a:ext cx="25327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TRIỆU CHỨNG</a:t>
            </a:r>
            <a:endParaRPr lang="en-US" altLang="ja-JP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838200" y="3276600"/>
            <a:ext cx="2895600" cy="430213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altLang="ja-JP" sz="2800" b="1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  </a:t>
            </a:r>
            <a:r>
              <a:rPr lang="en-US" altLang="ja-JP" sz="2800" b="1" dirty="0" smtClean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       </a:t>
            </a:r>
            <a:r>
              <a:rPr lang="en-US" altLang="ja-JP" sz="2800" b="1" dirty="0" smtClean="0">
                <a:ea typeface="ＭＳ Ｐゴシック" pitchFamily="34" charset="-128"/>
                <a:cs typeface="+mn-cs"/>
              </a:rPr>
              <a:t>HO MẠN</a:t>
            </a:r>
            <a:endParaRPr lang="en-US" altLang="ja-JP" sz="2800" b="1" dirty="0">
              <a:ea typeface="ＭＳ Ｐゴシック" pitchFamily="34" charset="-128"/>
              <a:cs typeface="+mn-cs"/>
            </a:endParaRPr>
          </a:p>
        </p:txBody>
      </p:sp>
      <p:sp>
        <p:nvSpPr>
          <p:cNvPr id="123912" name="Rectangle 8"/>
          <p:cNvSpPr>
            <a:spLocks noChangeArrowheads="1"/>
          </p:cNvSpPr>
          <p:nvPr/>
        </p:nvSpPr>
        <p:spPr bwMode="auto">
          <a:xfrm>
            <a:off x="1600200" y="2845713"/>
            <a:ext cx="1401025" cy="430887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ja-JP" sz="2800" b="1" dirty="0" smtClean="0">
                <a:ea typeface="ＭＳ Ｐゴシック" pitchFamily="34" charset="-128"/>
                <a:cs typeface="+mn-cs"/>
              </a:rPr>
              <a:t>KHÓ THỞ</a:t>
            </a:r>
            <a:endParaRPr lang="en-US" altLang="ja-JP" sz="2800" b="1" dirty="0">
              <a:ea typeface="ＭＳ Ｐゴシック" pitchFamily="34" charset="-128"/>
              <a:cs typeface="+mn-cs"/>
            </a:endParaRPr>
          </a:p>
        </p:txBody>
      </p:sp>
      <p:sp>
        <p:nvSpPr>
          <p:cNvPr id="123913" name="Freeform 9"/>
          <p:cNvSpPr>
            <a:spLocks/>
          </p:cNvSpPr>
          <p:nvPr/>
        </p:nvSpPr>
        <p:spPr bwMode="auto">
          <a:xfrm>
            <a:off x="4572000" y="1893888"/>
            <a:ext cx="4419600" cy="2628900"/>
          </a:xfrm>
          <a:custGeom>
            <a:avLst/>
            <a:gdLst>
              <a:gd name="T0" fmla="*/ 235 w 2496"/>
              <a:gd name="T1" fmla="*/ 0 h 1584"/>
              <a:gd name="T2" fmla="*/ 212 w 2496"/>
              <a:gd name="T3" fmla="*/ 2 h 1584"/>
              <a:gd name="T4" fmla="*/ 188 w 2496"/>
              <a:gd name="T5" fmla="*/ 6 h 1584"/>
              <a:gd name="T6" fmla="*/ 165 w 2496"/>
              <a:gd name="T7" fmla="*/ 12 h 1584"/>
              <a:gd name="T8" fmla="*/ 143 w 2496"/>
              <a:gd name="T9" fmla="*/ 20 h 1584"/>
              <a:gd name="T10" fmla="*/ 124 w 2496"/>
              <a:gd name="T11" fmla="*/ 32 h 1584"/>
              <a:gd name="T12" fmla="*/ 104 w 2496"/>
              <a:gd name="T13" fmla="*/ 44 h 1584"/>
              <a:gd name="T14" fmla="*/ 70 w 2496"/>
              <a:gd name="T15" fmla="*/ 77 h 1584"/>
              <a:gd name="T16" fmla="*/ 39 w 2496"/>
              <a:gd name="T17" fmla="*/ 115 h 1584"/>
              <a:gd name="T18" fmla="*/ 28 w 2496"/>
              <a:gd name="T19" fmla="*/ 137 h 1584"/>
              <a:gd name="T20" fmla="*/ 18 w 2496"/>
              <a:gd name="T21" fmla="*/ 159 h 1584"/>
              <a:gd name="T22" fmla="*/ 10 w 2496"/>
              <a:gd name="T23" fmla="*/ 184 h 1584"/>
              <a:gd name="T24" fmla="*/ 5 w 2496"/>
              <a:gd name="T25" fmla="*/ 210 h 1584"/>
              <a:gd name="T26" fmla="*/ 1 w 2496"/>
              <a:gd name="T27" fmla="*/ 236 h 1584"/>
              <a:gd name="T28" fmla="*/ 0 w 2496"/>
              <a:gd name="T29" fmla="*/ 263 h 1584"/>
              <a:gd name="T30" fmla="*/ 0 w 2496"/>
              <a:gd name="T31" fmla="*/ 1319 h 1584"/>
              <a:gd name="T32" fmla="*/ 1 w 2496"/>
              <a:gd name="T33" fmla="*/ 1346 h 1584"/>
              <a:gd name="T34" fmla="*/ 5 w 2496"/>
              <a:gd name="T35" fmla="*/ 1372 h 1584"/>
              <a:gd name="T36" fmla="*/ 10 w 2496"/>
              <a:gd name="T37" fmla="*/ 1398 h 1584"/>
              <a:gd name="T38" fmla="*/ 18 w 2496"/>
              <a:gd name="T39" fmla="*/ 1422 h 1584"/>
              <a:gd name="T40" fmla="*/ 28 w 2496"/>
              <a:gd name="T41" fmla="*/ 1445 h 1584"/>
              <a:gd name="T42" fmla="*/ 39 w 2496"/>
              <a:gd name="T43" fmla="*/ 1467 h 1584"/>
              <a:gd name="T44" fmla="*/ 70 w 2496"/>
              <a:gd name="T45" fmla="*/ 1507 h 1584"/>
              <a:gd name="T46" fmla="*/ 104 w 2496"/>
              <a:gd name="T47" fmla="*/ 1540 h 1584"/>
              <a:gd name="T48" fmla="*/ 124 w 2496"/>
              <a:gd name="T49" fmla="*/ 1552 h 1584"/>
              <a:gd name="T50" fmla="*/ 143 w 2496"/>
              <a:gd name="T51" fmla="*/ 1564 h 1584"/>
              <a:gd name="T52" fmla="*/ 165 w 2496"/>
              <a:gd name="T53" fmla="*/ 1572 h 1584"/>
              <a:gd name="T54" fmla="*/ 188 w 2496"/>
              <a:gd name="T55" fmla="*/ 1578 h 1584"/>
              <a:gd name="T56" fmla="*/ 212 w 2496"/>
              <a:gd name="T57" fmla="*/ 1582 h 1584"/>
              <a:gd name="T58" fmla="*/ 235 w 2496"/>
              <a:gd name="T59" fmla="*/ 1584 h 1584"/>
              <a:gd name="T60" fmla="*/ 2261 w 2496"/>
              <a:gd name="T61" fmla="*/ 1584 h 1584"/>
              <a:gd name="T62" fmla="*/ 2286 w 2496"/>
              <a:gd name="T63" fmla="*/ 1582 h 1584"/>
              <a:gd name="T64" fmla="*/ 2309 w 2496"/>
              <a:gd name="T65" fmla="*/ 1578 h 1584"/>
              <a:gd name="T66" fmla="*/ 2331 w 2496"/>
              <a:gd name="T67" fmla="*/ 1572 h 1584"/>
              <a:gd name="T68" fmla="*/ 2353 w 2496"/>
              <a:gd name="T69" fmla="*/ 1564 h 1584"/>
              <a:gd name="T70" fmla="*/ 2374 w 2496"/>
              <a:gd name="T71" fmla="*/ 1552 h 1584"/>
              <a:gd name="T72" fmla="*/ 2394 w 2496"/>
              <a:gd name="T73" fmla="*/ 1540 h 1584"/>
              <a:gd name="T74" fmla="*/ 2428 w 2496"/>
              <a:gd name="T75" fmla="*/ 1507 h 1584"/>
              <a:gd name="T76" fmla="*/ 2457 w 2496"/>
              <a:gd name="T77" fmla="*/ 1467 h 1584"/>
              <a:gd name="T78" fmla="*/ 2467 w 2496"/>
              <a:gd name="T79" fmla="*/ 1445 h 1584"/>
              <a:gd name="T80" fmla="*/ 2478 w 2496"/>
              <a:gd name="T81" fmla="*/ 1422 h 1584"/>
              <a:gd name="T82" fmla="*/ 2485 w 2496"/>
              <a:gd name="T83" fmla="*/ 1398 h 1584"/>
              <a:gd name="T84" fmla="*/ 2491 w 2496"/>
              <a:gd name="T85" fmla="*/ 1372 h 1584"/>
              <a:gd name="T86" fmla="*/ 2494 w 2496"/>
              <a:gd name="T87" fmla="*/ 1346 h 1584"/>
              <a:gd name="T88" fmla="*/ 2496 w 2496"/>
              <a:gd name="T89" fmla="*/ 1319 h 1584"/>
              <a:gd name="T90" fmla="*/ 2496 w 2496"/>
              <a:gd name="T91" fmla="*/ 263 h 1584"/>
              <a:gd name="T92" fmla="*/ 2494 w 2496"/>
              <a:gd name="T93" fmla="*/ 236 h 1584"/>
              <a:gd name="T94" fmla="*/ 2491 w 2496"/>
              <a:gd name="T95" fmla="*/ 210 h 1584"/>
              <a:gd name="T96" fmla="*/ 2485 w 2496"/>
              <a:gd name="T97" fmla="*/ 184 h 1584"/>
              <a:gd name="T98" fmla="*/ 2478 w 2496"/>
              <a:gd name="T99" fmla="*/ 159 h 1584"/>
              <a:gd name="T100" fmla="*/ 2467 w 2496"/>
              <a:gd name="T101" fmla="*/ 137 h 1584"/>
              <a:gd name="T102" fmla="*/ 2457 w 2496"/>
              <a:gd name="T103" fmla="*/ 115 h 1584"/>
              <a:gd name="T104" fmla="*/ 2428 w 2496"/>
              <a:gd name="T105" fmla="*/ 77 h 1584"/>
              <a:gd name="T106" fmla="*/ 2394 w 2496"/>
              <a:gd name="T107" fmla="*/ 44 h 1584"/>
              <a:gd name="T108" fmla="*/ 2374 w 2496"/>
              <a:gd name="T109" fmla="*/ 32 h 1584"/>
              <a:gd name="T110" fmla="*/ 2353 w 2496"/>
              <a:gd name="T111" fmla="*/ 20 h 1584"/>
              <a:gd name="T112" fmla="*/ 2331 w 2496"/>
              <a:gd name="T113" fmla="*/ 12 h 1584"/>
              <a:gd name="T114" fmla="*/ 2309 w 2496"/>
              <a:gd name="T115" fmla="*/ 6 h 1584"/>
              <a:gd name="T116" fmla="*/ 2286 w 2496"/>
              <a:gd name="T117" fmla="*/ 2 h 1584"/>
              <a:gd name="T118" fmla="*/ 2261 w 2496"/>
              <a:gd name="T119" fmla="*/ 0 h 1584"/>
              <a:gd name="T120" fmla="*/ 235 w 2496"/>
              <a:gd name="T121" fmla="*/ 0 h 15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496"/>
              <a:gd name="T184" fmla="*/ 0 h 1584"/>
              <a:gd name="T185" fmla="*/ 2496 w 2496"/>
              <a:gd name="T186" fmla="*/ 1584 h 15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496" h="1584">
                <a:moveTo>
                  <a:pt x="235" y="0"/>
                </a:moveTo>
                <a:lnTo>
                  <a:pt x="212" y="2"/>
                </a:lnTo>
                <a:lnTo>
                  <a:pt x="188" y="6"/>
                </a:lnTo>
                <a:lnTo>
                  <a:pt x="165" y="12"/>
                </a:lnTo>
                <a:lnTo>
                  <a:pt x="143" y="20"/>
                </a:lnTo>
                <a:lnTo>
                  <a:pt x="124" y="32"/>
                </a:lnTo>
                <a:lnTo>
                  <a:pt x="104" y="44"/>
                </a:lnTo>
                <a:lnTo>
                  <a:pt x="70" y="77"/>
                </a:lnTo>
                <a:lnTo>
                  <a:pt x="39" y="115"/>
                </a:lnTo>
                <a:lnTo>
                  <a:pt x="28" y="137"/>
                </a:lnTo>
                <a:lnTo>
                  <a:pt x="18" y="159"/>
                </a:lnTo>
                <a:lnTo>
                  <a:pt x="10" y="184"/>
                </a:lnTo>
                <a:lnTo>
                  <a:pt x="5" y="210"/>
                </a:lnTo>
                <a:lnTo>
                  <a:pt x="1" y="236"/>
                </a:lnTo>
                <a:lnTo>
                  <a:pt x="0" y="263"/>
                </a:lnTo>
                <a:lnTo>
                  <a:pt x="0" y="1319"/>
                </a:lnTo>
                <a:lnTo>
                  <a:pt x="1" y="1346"/>
                </a:lnTo>
                <a:lnTo>
                  <a:pt x="5" y="1372"/>
                </a:lnTo>
                <a:lnTo>
                  <a:pt x="10" y="1398"/>
                </a:lnTo>
                <a:lnTo>
                  <a:pt x="18" y="1422"/>
                </a:lnTo>
                <a:lnTo>
                  <a:pt x="28" y="1445"/>
                </a:lnTo>
                <a:lnTo>
                  <a:pt x="39" y="1467"/>
                </a:lnTo>
                <a:lnTo>
                  <a:pt x="70" y="1507"/>
                </a:lnTo>
                <a:lnTo>
                  <a:pt x="104" y="1540"/>
                </a:lnTo>
                <a:lnTo>
                  <a:pt x="124" y="1552"/>
                </a:lnTo>
                <a:lnTo>
                  <a:pt x="143" y="1564"/>
                </a:lnTo>
                <a:lnTo>
                  <a:pt x="165" y="1572"/>
                </a:lnTo>
                <a:lnTo>
                  <a:pt x="188" y="1578"/>
                </a:lnTo>
                <a:lnTo>
                  <a:pt x="212" y="1582"/>
                </a:lnTo>
                <a:lnTo>
                  <a:pt x="235" y="1584"/>
                </a:lnTo>
                <a:lnTo>
                  <a:pt x="2261" y="1584"/>
                </a:lnTo>
                <a:lnTo>
                  <a:pt x="2286" y="1582"/>
                </a:lnTo>
                <a:lnTo>
                  <a:pt x="2309" y="1578"/>
                </a:lnTo>
                <a:lnTo>
                  <a:pt x="2331" y="1572"/>
                </a:lnTo>
                <a:lnTo>
                  <a:pt x="2353" y="1564"/>
                </a:lnTo>
                <a:lnTo>
                  <a:pt x="2374" y="1552"/>
                </a:lnTo>
                <a:lnTo>
                  <a:pt x="2394" y="1540"/>
                </a:lnTo>
                <a:lnTo>
                  <a:pt x="2428" y="1507"/>
                </a:lnTo>
                <a:lnTo>
                  <a:pt x="2457" y="1467"/>
                </a:lnTo>
                <a:lnTo>
                  <a:pt x="2467" y="1445"/>
                </a:lnTo>
                <a:lnTo>
                  <a:pt x="2478" y="1422"/>
                </a:lnTo>
                <a:lnTo>
                  <a:pt x="2485" y="1398"/>
                </a:lnTo>
                <a:lnTo>
                  <a:pt x="2491" y="1372"/>
                </a:lnTo>
                <a:lnTo>
                  <a:pt x="2494" y="1346"/>
                </a:lnTo>
                <a:lnTo>
                  <a:pt x="2496" y="1319"/>
                </a:lnTo>
                <a:lnTo>
                  <a:pt x="2496" y="263"/>
                </a:lnTo>
                <a:lnTo>
                  <a:pt x="2494" y="236"/>
                </a:lnTo>
                <a:lnTo>
                  <a:pt x="2491" y="210"/>
                </a:lnTo>
                <a:lnTo>
                  <a:pt x="2485" y="184"/>
                </a:lnTo>
                <a:lnTo>
                  <a:pt x="2478" y="159"/>
                </a:lnTo>
                <a:lnTo>
                  <a:pt x="2467" y="137"/>
                </a:lnTo>
                <a:lnTo>
                  <a:pt x="2457" y="115"/>
                </a:lnTo>
                <a:lnTo>
                  <a:pt x="2428" y="77"/>
                </a:lnTo>
                <a:lnTo>
                  <a:pt x="2394" y="44"/>
                </a:lnTo>
                <a:lnTo>
                  <a:pt x="2374" y="32"/>
                </a:lnTo>
                <a:lnTo>
                  <a:pt x="2353" y="20"/>
                </a:lnTo>
                <a:lnTo>
                  <a:pt x="2331" y="12"/>
                </a:lnTo>
                <a:lnTo>
                  <a:pt x="2309" y="6"/>
                </a:lnTo>
                <a:lnTo>
                  <a:pt x="2286" y="2"/>
                </a:lnTo>
                <a:lnTo>
                  <a:pt x="2261" y="0"/>
                </a:lnTo>
                <a:lnTo>
                  <a:pt x="23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dist="53882" dir="2700000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80" name="Rectangle 10"/>
          <p:cNvSpPr>
            <a:spLocks noChangeArrowheads="1"/>
          </p:cNvSpPr>
          <p:nvPr/>
        </p:nvSpPr>
        <p:spPr bwMode="auto">
          <a:xfrm>
            <a:off x="5119688" y="1982788"/>
            <a:ext cx="3556000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1" name="Rectangle 11"/>
          <p:cNvSpPr>
            <a:spLocks noChangeArrowheads="1"/>
          </p:cNvSpPr>
          <p:nvPr/>
        </p:nvSpPr>
        <p:spPr bwMode="auto">
          <a:xfrm>
            <a:off x="5410200" y="2057400"/>
            <a:ext cx="271208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28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TiẾP</a:t>
            </a:r>
            <a:r>
              <a:rPr lang="en-US" altLang="ja-JP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XÚC YTNC</a:t>
            </a:r>
            <a:endParaRPr lang="en-US" altLang="ja-JP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916" name="Rectangle 12"/>
          <p:cNvSpPr>
            <a:spLocks noChangeArrowheads="1"/>
          </p:cNvSpPr>
          <p:nvPr/>
        </p:nvSpPr>
        <p:spPr bwMode="auto">
          <a:xfrm>
            <a:off x="5791200" y="2590800"/>
            <a:ext cx="1522853" cy="430887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altLang="ja-JP" sz="2800" b="1" dirty="0" smtClean="0">
                <a:ea typeface="ＭＳ Ｐゴシック" pitchFamily="34" charset="-128"/>
                <a:cs typeface="+mn-cs"/>
              </a:rPr>
              <a:t>THUỐC LÁ</a:t>
            </a:r>
            <a:endParaRPr lang="en-US" altLang="ja-JP" sz="2800" dirty="0">
              <a:ea typeface="ＭＳ Ｐゴシック" pitchFamily="34" charset="-128"/>
              <a:cs typeface="+mn-cs"/>
            </a:endParaRPr>
          </a:p>
        </p:txBody>
      </p:sp>
      <p:sp>
        <p:nvSpPr>
          <p:cNvPr id="123917" name="Rectangle 13"/>
          <p:cNvSpPr>
            <a:spLocks noChangeArrowheads="1"/>
          </p:cNvSpPr>
          <p:nvPr/>
        </p:nvSpPr>
        <p:spPr bwMode="auto">
          <a:xfrm>
            <a:off x="5562600" y="3048000"/>
            <a:ext cx="2103140" cy="430887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altLang="ja-JP" sz="2800" b="1" dirty="0" smtClean="0">
                <a:ea typeface="ＭＳ Ｐゴシック" pitchFamily="34" charset="-128"/>
                <a:cs typeface="+mn-cs"/>
              </a:rPr>
              <a:t>NGHỀ NGHIỆP</a:t>
            </a:r>
            <a:endParaRPr lang="en-US" altLang="ja-JP" sz="2800" dirty="0">
              <a:ea typeface="ＭＳ Ｐゴシック" pitchFamily="34" charset="-128"/>
              <a:cs typeface="+mn-cs"/>
            </a:endParaRPr>
          </a:p>
        </p:txBody>
      </p:sp>
      <p:sp>
        <p:nvSpPr>
          <p:cNvPr id="123918" name="Rectangle 14"/>
          <p:cNvSpPr>
            <a:spLocks noChangeArrowheads="1"/>
          </p:cNvSpPr>
          <p:nvPr/>
        </p:nvSpPr>
        <p:spPr bwMode="auto">
          <a:xfrm>
            <a:off x="5562600" y="3505200"/>
            <a:ext cx="2096150" cy="430887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altLang="ja-JP" sz="2800" b="1" dirty="0" smtClean="0">
                <a:ea typeface="ＭＳ Ｐゴシック" pitchFamily="34" charset="-128"/>
                <a:cs typeface="+mn-cs"/>
              </a:rPr>
              <a:t>MÔI TRƯỜNG</a:t>
            </a:r>
            <a:endParaRPr lang="en-US" altLang="ja-JP" sz="2800" dirty="0">
              <a:ea typeface="ＭＳ Ｐゴシック" pitchFamily="34" charset="-128"/>
              <a:cs typeface="+mn-cs"/>
            </a:endParaRPr>
          </a:p>
        </p:txBody>
      </p:sp>
      <p:sp>
        <p:nvSpPr>
          <p:cNvPr id="54285" name="Rectangle 15"/>
          <p:cNvSpPr>
            <a:spLocks noChangeArrowheads="1"/>
          </p:cNvSpPr>
          <p:nvPr/>
        </p:nvSpPr>
        <p:spPr bwMode="auto">
          <a:xfrm>
            <a:off x="2165350" y="5741988"/>
            <a:ext cx="343693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920" name="Rectangle 16"/>
          <p:cNvSpPr>
            <a:spLocks noChangeArrowheads="1"/>
          </p:cNvSpPr>
          <p:nvPr/>
        </p:nvSpPr>
        <p:spPr bwMode="auto">
          <a:xfrm>
            <a:off x="1295400" y="5334000"/>
            <a:ext cx="6705600" cy="861774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ja-JP" sz="2800" dirty="0" smtClean="0">
                <a:latin typeface="Tahoma"/>
                <a:ea typeface="ＭＳ Ｐゴシック" pitchFamily="34" charset="-128"/>
                <a:cs typeface="Tahoma"/>
              </a:rPr>
              <a:t>HÔ HẤP KÝ  CẦN ĐỂ CHẨN ĐOÁN</a:t>
            </a:r>
          </a:p>
          <a:p>
            <a:pPr algn="ctr">
              <a:defRPr/>
            </a:pPr>
            <a:r>
              <a:rPr lang="en-US" sz="2800" dirty="0" smtClean="0">
                <a:latin typeface="Tahoma" charset="0"/>
                <a:cs typeface="Tahoma" charset="0"/>
              </a:rPr>
              <a:t>FEV</a:t>
            </a:r>
            <a:r>
              <a:rPr lang="en-US" sz="2800" baseline="-25000" dirty="0" smtClean="0">
                <a:latin typeface="Tahoma" charset="0"/>
                <a:cs typeface="Tahoma" charset="0"/>
              </a:rPr>
              <a:t>1</a:t>
            </a:r>
            <a:r>
              <a:rPr lang="en-US" sz="2800" dirty="0" smtClean="0">
                <a:latin typeface="Tahoma" charset="0"/>
                <a:cs typeface="Tahoma" charset="0"/>
              </a:rPr>
              <a:t>/FVC &lt; 0.70</a:t>
            </a:r>
            <a:endParaRPr lang="en-US" altLang="ja-JP" sz="2800" dirty="0">
              <a:latin typeface="Tahoma"/>
              <a:ea typeface="ＭＳ Ｐゴシック" pitchFamily="34" charset="-128"/>
              <a:cs typeface="Tahoma"/>
            </a:endParaRPr>
          </a:p>
        </p:txBody>
      </p:sp>
      <p:sp>
        <p:nvSpPr>
          <p:cNvPr id="54287" name="Rectangle 17"/>
          <p:cNvSpPr>
            <a:spLocks noChangeArrowheads="1"/>
          </p:cNvSpPr>
          <p:nvPr/>
        </p:nvSpPr>
        <p:spPr bwMode="auto">
          <a:xfrm>
            <a:off x="1265238" y="438150"/>
            <a:ext cx="680720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922" name="Rectangle 18"/>
          <p:cNvSpPr>
            <a:spLocks noChangeArrowheads="1"/>
          </p:cNvSpPr>
          <p:nvPr/>
        </p:nvSpPr>
        <p:spPr bwMode="auto">
          <a:xfrm>
            <a:off x="1143000" y="304800"/>
            <a:ext cx="7315200" cy="769441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endParaRPr lang="en-US" dirty="0">
              <a:latin typeface="Tahoma" charset="0"/>
            </a:endParaRPr>
          </a:p>
          <a:p>
            <a:pPr algn="ctr">
              <a:defRPr/>
            </a:pPr>
            <a:r>
              <a:rPr lang="en-US" altLang="ja-JP" sz="32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CHẨN ĐOÁN COPD</a:t>
            </a:r>
            <a:endParaRPr lang="en-US" altLang="ja-JP" sz="3200" dirty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23923" name="AutoShape 19"/>
          <p:cNvSpPr>
            <a:spLocks/>
          </p:cNvSpPr>
          <p:nvPr/>
        </p:nvSpPr>
        <p:spPr bwMode="auto">
          <a:xfrm rot="5400000">
            <a:off x="4357687" y="2609851"/>
            <a:ext cx="461963" cy="4386262"/>
          </a:xfrm>
          <a:prstGeom prst="rightBrace">
            <a:avLst>
              <a:gd name="adj1" fmla="val 70631"/>
              <a:gd name="adj2" fmla="val 50000"/>
            </a:avLst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1371600" y="3733800"/>
            <a:ext cx="2286000" cy="430213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altLang="ja-JP" sz="2800" b="1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  </a:t>
            </a:r>
            <a:r>
              <a:rPr lang="en-US" altLang="ja-JP" sz="2800" b="1" dirty="0" smtClean="0">
                <a:ea typeface="ＭＳ Ｐゴシック" pitchFamily="34" charset="-128"/>
                <a:cs typeface="+mn-cs"/>
              </a:rPr>
              <a:t>KHẠC ĐÀM</a:t>
            </a:r>
            <a:endParaRPr lang="en-US" altLang="ja-JP" sz="2800" b="1" dirty="0"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3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1" animBg="1"/>
      <p:bldP spid="123907" grpId="0" animBg="1"/>
      <p:bldP spid="54276" grpId="0"/>
      <p:bldP spid="123910" grpId="0"/>
      <p:bldP spid="123912" grpId="0"/>
      <p:bldP spid="123913" grpId="0" animBg="1"/>
      <p:bldP spid="54281" grpId="0"/>
      <p:bldP spid="123916" grpId="0"/>
      <p:bldP spid="123917" grpId="0"/>
      <p:bldP spid="123918" grpId="0"/>
      <p:bldP spid="123920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04800" y="381000"/>
            <a:ext cx="2743200" cy="17526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COPD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5600" y="990600"/>
            <a:ext cx="3048000" cy="1143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MỨC ĐỘ TRIỆU CHỨNG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81400" y="2209800"/>
            <a:ext cx="2895600" cy="990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MỨC ĐỘ TẮC NGHẼN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14800" y="3276600"/>
            <a:ext cx="2895600" cy="9906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NGUY CƠ VÀO ĐỢT CẤP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00600" y="4419600"/>
            <a:ext cx="2895600" cy="1066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BỆNH ĐỒNG MẮC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24200" y="381000"/>
            <a:ext cx="3048000" cy="1143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MỨC ĐỘ TRIỆU CHỨNG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2286000"/>
            <a:ext cx="3886200" cy="1981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3738" indent="-693738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da-DK" sz="2800" dirty="0" smtClean="0">
                <a:solidFill>
                  <a:schemeClr val="tx1"/>
                </a:solidFill>
              </a:rPr>
              <a:t>Test đánh giá COPD</a:t>
            </a:r>
          </a:p>
          <a:p>
            <a:pPr marL="693738" indent="-693738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da-DK" sz="2800" dirty="0" smtClean="0">
                <a:solidFill>
                  <a:schemeClr val="tx1"/>
                </a:solidFill>
              </a:rPr>
              <a:t>(COPD Assessment Test -CAT)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4400" y="2362200"/>
            <a:ext cx="35052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  <a:buNone/>
            </a:pPr>
            <a:r>
              <a:rPr lang="da-DK" sz="2800" dirty="0" smtClean="0">
                <a:solidFill>
                  <a:schemeClr val="tx1"/>
                </a:solidFill>
              </a:rPr>
              <a:t>Thang điểm đánh giá khó thở mMRC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Thang</a:t>
            </a:r>
            <a:r>
              <a:rPr lang="en-US" sz="4000" dirty="0" smtClean="0"/>
              <a:t> </a:t>
            </a:r>
            <a:r>
              <a:rPr lang="en-US" sz="4000" dirty="0" err="1" smtClean="0"/>
              <a:t>điểm</a:t>
            </a:r>
            <a:r>
              <a:rPr lang="en-US" sz="4000" dirty="0" smtClean="0"/>
              <a:t> </a:t>
            </a:r>
            <a:r>
              <a:rPr lang="en-US" sz="4000" dirty="0" err="1" smtClean="0"/>
              <a:t>khó</a:t>
            </a:r>
            <a:r>
              <a:rPr lang="en-US" sz="4000" dirty="0" smtClean="0"/>
              <a:t> </a:t>
            </a:r>
            <a:r>
              <a:rPr lang="en-US" sz="4000" dirty="0" err="1" smtClean="0"/>
              <a:t>thở</a:t>
            </a:r>
            <a:r>
              <a:rPr lang="en-US" sz="4000" dirty="0" smtClean="0"/>
              <a:t> </a:t>
            </a:r>
            <a:r>
              <a:rPr lang="en-US" sz="4000" dirty="0" err="1" smtClean="0"/>
              <a:t>mMRC</a:t>
            </a:r>
            <a:endParaRPr lang="vi-VN" sz="4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5821"/>
              </p:ext>
            </p:extLst>
          </p:nvPr>
        </p:nvGraphicFramePr>
        <p:xfrm>
          <a:off x="152401" y="1295400"/>
          <a:ext cx="8915400" cy="5486399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02982"/>
                <a:gridCol w="7912418"/>
              </a:tblGrid>
              <a:tr h="951346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0</a:t>
                      </a:r>
                      <a:endParaRPr lang="vi-V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Khó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vi-VN" sz="2400" baseline="0" dirty="0" smtClean="0"/>
                        <a:t>t</a:t>
                      </a:r>
                      <a:r>
                        <a:rPr lang="en-US" sz="2400" baseline="0" dirty="0" err="1" smtClean="0"/>
                        <a:t>hở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gắng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sức</a:t>
                      </a:r>
                      <a:endParaRPr lang="vi-VN" sz="2400" dirty="0"/>
                    </a:p>
                  </a:txBody>
                  <a:tcPr/>
                </a:tc>
              </a:tr>
              <a:tr h="1116798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1</a:t>
                      </a:r>
                      <a:endParaRPr lang="vi-VN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Khó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thở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nhanh</a:t>
                      </a:r>
                      <a:r>
                        <a:rPr lang="en-US" sz="2400" baseline="0" dirty="0" smtClean="0"/>
                        <a:t> hay </a:t>
                      </a:r>
                      <a:r>
                        <a:rPr lang="en-US" sz="2400" baseline="0" dirty="0" err="1" smtClean="0"/>
                        <a:t>khi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lên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một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dốc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nhỏ</a:t>
                      </a:r>
                      <a:endParaRPr lang="vi-VN" sz="2400" dirty="0"/>
                    </a:p>
                  </a:txBody>
                  <a:tcPr/>
                </a:tc>
              </a:tr>
              <a:tr h="1232614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2</a:t>
                      </a:r>
                      <a:endParaRPr lang="vi-VN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Đi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chậm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hơn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người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cùng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tuổi</a:t>
                      </a:r>
                      <a:r>
                        <a:rPr lang="en-US" sz="2400" baseline="0" dirty="0" smtClean="0"/>
                        <a:t> do </a:t>
                      </a:r>
                      <a:r>
                        <a:rPr lang="en-US" sz="2400" baseline="0" dirty="0" err="1" smtClean="0"/>
                        <a:t>khó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thở</a:t>
                      </a:r>
                      <a:endParaRPr lang="en-US" sz="2400" baseline="0" dirty="0" smtClean="0"/>
                    </a:p>
                    <a:p>
                      <a:r>
                        <a:rPr lang="en-US" sz="2400" baseline="0" dirty="0" err="1" smtClean="0"/>
                        <a:t>Phải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nghỉ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trên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mặt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phẳng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ngang</a:t>
                      </a:r>
                      <a:r>
                        <a:rPr lang="en-US" sz="2400" baseline="0" dirty="0" smtClean="0"/>
                        <a:t> do </a:t>
                      </a:r>
                      <a:r>
                        <a:rPr lang="en-US" sz="2400" baseline="0" dirty="0" err="1" smtClean="0"/>
                        <a:t>khó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thở</a:t>
                      </a:r>
                      <a:endParaRPr lang="vi-VN" sz="2400" dirty="0"/>
                    </a:p>
                  </a:txBody>
                  <a:tcPr/>
                </a:tc>
              </a:tr>
              <a:tr h="105888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3</a:t>
                      </a:r>
                      <a:endParaRPr lang="vi-VN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Phải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ngừng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nghỉ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đi</a:t>
                      </a:r>
                      <a:r>
                        <a:rPr lang="en-US" sz="2400" baseline="0" dirty="0" smtClean="0"/>
                        <a:t> 100mét hay </a:t>
                      </a:r>
                      <a:r>
                        <a:rPr lang="en-US" sz="2400" baseline="0" dirty="0" err="1" smtClean="0"/>
                        <a:t>sau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phút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bộ</a:t>
                      </a:r>
                      <a:endParaRPr lang="vi-VN" sz="2400" dirty="0"/>
                    </a:p>
                  </a:txBody>
                  <a:tcPr/>
                </a:tc>
              </a:tr>
              <a:tr h="1126752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4</a:t>
                      </a:r>
                      <a:endParaRPr lang="vi-VN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Khó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thở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ra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khỏi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nhà</a:t>
                      </a:r>
                      <a:endParaRPr lang="en-US" sz="2400" baseline="0" dirty="0" smtClean="0"/>
                    </a:p>
                    <a:p>
                      <a:r>
                        <a:rPr lang="en-US" sz="2400" baseline="0" dirty="0" err="1" smtClean="0"/>
                        <a:t>Khó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thở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ngay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thay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quần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áo</a:t>
                      </a:r>
                      <a:endParaRPr lang="vi-VN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991" y="0"/>
            <a:ext cx="79222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ChangeArrowheads="1"/>
          </p:cNvSpPr>
          <p:nvPr/>
        </p:nvSpPr>
        <p:spPr bwMode="auto">
          <a:xfrm>
            <a:off x="1296988" y="0"/>
            <a:ext cx="7183437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CC00"/>
                </a:solidFill>
                <a:latin typeface="Tahoma" pitchFamily="34" charset="0"/>
                <a:ea typeface="ＭＳ Ｐゴシック" pitchFamily="34" charset="-128"/>
              </a:rPr>
              <a:t>Global Strategy for Diagnosis, Management and Prevention of COPD</a:t>
            </a:r>
            <a:br>
              <a:rPr lang="en-US">
                <a:solidFill>
                  <a:srgbClr val="FFCC00"/>
                </a:solidFill>
                <a:latin typeface="Tahoma" pitchFamily="34" charset="0"/>
                <a:ea typeface="ＭＳ Ｐゴシック" pitchFamily="34" charset="-128"/>
              </a:rPr>
            </a:br>
            <a:r>
              <a:rPr lang="en-US" sz="3600">
                <a:solidFill>
                  <a:srgbClr val="FFCC00"/>
                </a:solidFill>
                <a:latin typeface="Tahoma" pitchFamily="34" charset="0"/>
                <a:ea typeface="ＭＳ Ｐゴシック" pitchFamily="34" charset="-128"/>
              </a:rPr>
              <a:t>Classification of Severity of Airflow Limitation in COPD*</a:t>
            </a:r>
          </a:p>
        </p:txBody>
      </p:sp>
      <p:sp>
        <p:nvSpPr>
          <p:cNvPr id="122882" name="Text Box 3"/>
          <p:cNvSpPr txBox="1">
            <a:spLocks noChangeArrowheads="1"/>
          </p:cNvSpPr>
          <p:nvPr/>
        </p:nvSpPr>
        <p:spPr bwMode="auto">
          <a:xfrm>
            <a:off x="228600" y="1600200"/>
            <a:ext cx="8761413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FFCC00"/>
                </a:solidFill>
                <a:latin typeface="Tahoma" pitchFamily="34" charset="0"/>
                <a:ea typeface="ＭＳ Ｐゴシック" pitchFamily="34" charset="-128"/>
              </a:rPr>
              <a:t>In patients with 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FEV</a:t>
            </a:r>
            <a:r>
              <a:rPr lang="en-US" sz="2800" baseline="-250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1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/FVC &lt; 0.70:</a:t>
            </a:r>
            <a:endParaRPr lang="en-US" sz="2800">
              <a:solidFill>
                <a:srgbClr val="FFCC00"/>
              </a:solidFill>
              <a:latin typeface="Tahoma" pitchFamily="34" charset="0"/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FFCC00"/>
              </a:solidFill>
              <a:latin typeface="Tahoma" pitchFamily="34" charset="0"/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FFCC00"/>
                </a:solidFill>
                <a:latin typeface="Tahoma" pitchFamily="34" charset="0"/>
                <a:ea typeface="ＭＳ Ｐゴシック" pitchFamily="34" charset="-128"/>
              </a:rPr>
              <a:t>GOLD 1: Mild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              FEV</a:t>
            </a:r>
            <a:r>
              <a:rPr lang="en-US" sz="2800" baseline="-250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1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 </a:t>
            </a:r>
            <a:r>
              <a:rPr lang="en-US" sz="2800" u="sng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&gt;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 80% predicted     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	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FFCC00"/>
                </a:solidFill>
                <a:latin typeface="Tahoma" pitchFamily="34" charset="0"/>
                <a:ea typeface="ＭＳ Ｐゴシック" pitchFamily="34" charset="-128"/>
              </a:rPr>
              <a:t>GOLD 2: Moderate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      50% </a:t>
            </a:r>
            <a:r>
              <a:rPr lang="en-US" sz="2800" u="sng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&lt;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 FEV</a:t>
            </a:r>
            <a:r>
              <a:rPr lang="en-US" sz="2800" baseline="-250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1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 &lt; 80% predicted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FFFFFF"/>
              </a:solidFill>
              <a:latin typeface="Tahoma" pitchFamily="34" charset="0"/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FFCC00"/>
                </a:solidFill>
                <a:latin typeface="Tahoma" pitchFamily="34" charset="0"/>
                <a:ea typeface="ＭＳ Ｐゴシック" pitchFamily="34" charset="-128"/>
              </a:rPr>
              <a:t>GOLD 3: Severe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	        30% </a:t>
            </a:r>
            <a:r>
              <a:rPr lang="en-US" sz="2800" u="sng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&lt;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 FEV</a:t>
            </a:r>
            <a:r>
              <a:rPr lang="en-US" sz="2800" baseline="-250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1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 &lt; 50% predicted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FFFFFF"/>
              </a:solidFill>
              <a:latin typeface="Tahoma" pitchFamily="34" charset="0"/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FFCC00"/>
                </a:solidFill>
                <a:latin typeface="Tahoma" pitchFamily="34" charset="0"/>
                <a:ea typeface="ＭＳ Ｐゴシック" pitchFamily="34" charset="-128"/>
              </a:rPr>
              <a:t>GOLD 4: Very Severe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   FEV</a:t>
            </a:r>
            <a:r>
              <a:rPr lang="en-US" sz="2800" baseline="-250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1</a:t>
            </a:r>
            <a:r>
              <a:rPr lang="en-US" sz="28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 &lt; 30% predicted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i="1">
              <a:solidFill>
                <a:srgbClr val="FFFFFF"/>
              </a:solidFill>
              <a:latin typeface="Tahoma" pitchFamily="34" charset="0"/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i="1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*Based on Post-Bronchodilator FEV</a:t>
            </a:r>
            <a:r>
              <a:rPr lang="en-US" sz="2800" i="1" baseline="-25000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1</a:t>
            </a:r>
            <a:endParaRPr lang="en-US" sz="2800" i="1">
              <a:solidFill>
                <a:srgbClr val="FFFFFF"/>
              </a:solidFill>
              <a:latin typeface="Tahoma" pitchFamily="34" charset="0"/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</a:rPr>
              <a:t>				</a:t>
            </a:r>
            <a:endParaRPr lang="en-US" sz="2400">
              <a:solidFill>
                <a:srgbClr val="FFFFFF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122883" name="TextBox 1"/>
          <p:cNvSpPr txBox="1">
            <a:spLocks noChangeArrowheads="1"/>
          </p:cNvSpPr>
          <p:nvPr/>
        </p:nvSpPr>
        <p:spPr bwMode="auto">
          <a:xfrm>
            <a:off x="1676400" y="6505575"/>
            <a:ext cx="609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ＭＳ Ｐゴシック" pitchFamily="34" charset="-128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ea typeface="ＭＳ Ｐゴシック" pitchFamily="34" charset="-128"/>
              </a:rPr>
              <a:t>2015 </a:t>
            </a:r>
            <a:r>
              <a:rPr lang="en-US" sz="1200" dirty="0">
                <a:solidFill>
                  <a:srgbClr val="FFFFFF"/>
                </a:solidFill>
                <a:ea typeface="ＭＳ Ｐゴシック" pitchFamily="34" charset="-128"/>
              </a:rPr>
              <a:t>Global Initiative for Chronic Obstructive Lung Disease</a:t>
            </a:r>
          </a:p>
        </p:txBody>
      </p:sp>
    </p:spTree>
    <p:extLst>
      <p:ext uri="{BB962C8B-B14F-4D97-AF65-F5344CB8AC3E}">
        <p14:creationId xmlns:p14="http://schemas.microsoft.com/office/powerpoint/2010/main" val="283535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23975" y="228600"/>
            <a:ext cx="7591425" cy="914400"/>
          </a:xfrm>
          <a:noFill/>
        </p:spPr>
        <p:txBody>
          <a:bodyPr>
            <a:normAutofit/>
          </a:bodyPr>
          <a:lstStyle/>
          <a:p>
            <a:r>
              <a:rPr lang="da-DK" sz="3600" b="1" dirty="0" smtClean="0">
                <a:cs typeface="Tahoma"/>
              </a:rPr>
              <a:t>ĐÁNH GIÁ BN COPD</a:t>
            </a:r>
            <a:endParaRPr lang="da-DK" sz="3600" b="1" dirty="0">
              <a:cs typeface="Tahoma"/>
            </a:endParaRPr>
          </a:p>
        </p:txBody>
      </p:sp>
      <p:sp>
        <p:nvSpPr>
          <p:cNvPr id="15" name="1 Rectángulo"/>
          <p:cNvSpPr/>
          <p:nvPr/>
        </p:nvSpPr>
        <p:spPr>
          <a:xfrm>
            <a:off x="1219200" y="2269983"/>
            <a:ext cx="2938056" cy="2911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</a:endParaRPr>
          </a:p>
        </p:txBody>
      </p:sp>
      <p:cxnSp>
        <p:nvCxnSpPr>
          <p:cNvPr id="17" name="14 Conector recto"/>
          <p:cNvCxnSpPr>
            <a:stCxn id="15" idx="0"/>
            <a:endCxn id="15" idx="2"/>
          </p:cNvCxnSpPr>
          <p:nvPr/>
        </p:nvCxnSpPr>
        <p:spPr>
          <a:xfrm rot="16200000" flipH="1">
            <a:off x="1232419" y="3725791"/>
            <a:ext cx="2911617" cy="1588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6 CuadroTexto"/>
          <p:cNvSpPr txBox="1"/>
          <p:nvPr/>
        </p:nvSpPr>
        <p:spPr>
          <a:xfrm>
            <a:off x="1524000" y="2743200"/>
            <a:ext cx="825542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(C)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0" name="17 CuadroTexto"/>
          <p:cNvSpPr txBox="1"/>
          <p:nvPr/>
        </p:nvSpPr>
        <p:spPr>
          <a:xfrm>
            <a:off x="3048000" y="2743200"/>
            <a:ext cx="825542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(D)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1" name="18 CuadroTexto"/>
          <p:cNvSpPr txBox="1"/>
          <p:nvPr/>
        </p:nvSpPr>
        <p:spPr>
          <a:xfrm>
            <a:off x="1484593" y="4191000"/>
            <a:ext cx="95380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(A)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2" name="19 CuadroTexto"/>
          <p:cNvSpPr txBox="1"/>
          <p:nvPr/>
        </p:nvSpPr>
        <p:spPr>
          <a:xfrm>
            <a:off x="3048000" y="4114800"/>
            <a:ext cx="825542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(B)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1295400" y="5257800"/>
            <a:ext cx="1300394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m</a:t>
            </a:r>
            <a:r>
              <a:rPr lang="en-US" dirty="0" err="1" smtClean="0">
                <a:solidFill>
                  <a:srgbClr val="FFFFFF"/>
                </a:solidFill>
              </a:rPr>
              <a:t>MRC</a:t>
            </a:r>
            <a:r>
              <a:rPr lang="en-US" dirty="0" smtClean="0">
                <a:solidFill>
                  <a:srgbClr val="FFFFFF"/>
                </a:solidFill>
              </a:rPr>
              <a:t> 0-1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CAT </a:t>
            </a:r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smtClean="0">
                <a:solidFill>
                  <a:srgbClr val="FFFFFF"/>
                </a:solidFill>
              </a:rPr>
              <a:t> 10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Box 2"/>
          <p:cNvSpPr txBox="1"/>
          <p:nvPr/>
        </p:nvSpPr>
        <p:spPr>
          <a:xfrm>
            <a:off x="2819400" y="5257800"/>
            <a:ext cx="1294082" cy="64633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mMRC</a:t>
            </a:r>
            <a:r>
              <a:rPr lang="da-DK" u="sng" dirty="0" smtClean="0">
                <a:solidFill>
                  <a:srgbClr val="FFFFFF"/>
                </a:solidFill>
              </a:rPr>
              <a:t>&gt;</a:t>
            </a:r>
            <a:r>
              <a:rPr lang="en-US" dirty="0" smtClean="0">
                <a:solidFill>
                  <a:srgbClr val="FFFFFF"/>
                </a:solidFill>
              </a:rPr>
              <a:t>2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CAT </a:t>
            </a:r>
            <a:r>
              <a:rPr lang="da-DK" u="sng" dirty="0" smtClean="0">
                <a:solidFill>
                  <a:srgbClr val="FFFFFF"/>
                </a:solidFill>
              </a:rPr>
              <a:t>&gt;</a:t>
            </a:r>
            <a:r>
              <a:rPr lang="en-US" dirty="0" smtClean="0">
                <a:solidFill>
                  <a:srgbClr val="FFFFFF"/>
                </a:solidFill>
              </a:rPr>
              <a:t>10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13 CuadroTexto"/>
          <p:cNvSpPr txBox="1"/>
          <p:nvPr/>
        </p:nvSpPr>
        <p:spPr>
          <a:xfrm>
            <a:off x="1676400" y="6019800"/>
            <a:ext cx="2013254" cy="677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Triệu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chứng</a:t>
            </a:r>
            <a:endParaRPr lang="en-US" sz="2400" b="1" dirty="0" smtClean="0"/>
          </a:p>
          <a:p>
            <a:pPr algn="ctr"/>
            <a:r>
              <a:rPr lang="en-US" sz="1400" dirty="0" smtClean="0"/>
              <a:t>( </a:t>
            </a:r>
            <a:r>
              <a:rPr lang="en-US" sz="1400" dirty="0" err="1" smtClean="0"/>
              <a:t>điểm</a:t>
            </a:r>
            <a:r>
              <a:rPr lang="en-US" sz="1400" dirty="0" smtClean="0"/>
              <a:t> </a:t>
            </a:r>
            <a:r>
              <a:rPr lang="en-US" sz="1400" dirty="0" err="1" smtClean="0"/>
              <a:t>mMRC</a:t>
            </a:r>
            <a:r>
              <a:rPr lang="en-US" sz="1400" dirty="0" smtClean="0"/>
              <a:t> or CAT )</a:t>
            </a:r>
            <a:endParaRPr lang="en-US" sz="1400" dirty="0"/>
          </a:p>
        </p:txBody>
      </p:sp>
      <p:sp>
        <p:nvSpPr>
          <p:cNvPr id="7" name="Tekstfelt 6"/>
          <p:cNvSpPr txBox="1"/>
          <p:nvPr/>
        </p:nvSpPr>
        <p:spPr>
          <a:xfrm>
            <a:off x="4953000" y="2451080"/>
            <a:ext cx="4135331" cy="30469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da-DK" sz="2400" dirty="0" smtClean="0">
              <a:solidFill>
                <a:schemeClr val="bg1"/>
              </a:solidFill>
            </a:endParaRPr>
          </a:p>
          <a:p>
            <a:r>
              <a:rPr lang="da-DK" sz="2400" dirty="0" smtClean="0">
                <a:solidFill>
                  <a:schemeClr val="accent4">
                    <a:lumMod val="75000"/>
                  </a:schemeClr>
                </a:solidFill>
              </a:rPr>
              <a:t>mMRC 0-1 HAY CAT &lt; 10:</a:t>
            </a:r>
          </a:p>
          <a:p>
            <a:r>
              <a:rPr lang="da-DK" sz="2400" dirty="0" smtClean="0">
                <a:solidFill>
                  <a:schemeClr val="accent4">
                    <a:lumMod val="75000"/>
                  </a:schemeClr>
                </a:solidFill>
              </a:rPr>
              <a:t>Ít triệu chứng (A or C)</a:t>
            </a:r>
          </a:p>
          <a:p>
            <a:endParaRPr lang="da-DK" sz="2400" dirty="0"/>
          </a:p>
          <a:p>
            <a:r>
              <a:rPr lang="da-DK" sz="2400" dirty="0" smtClean="0">
                <a:solidFill>
                  <a:srgbClr val="0070C0"/>
                </a:solidFill>
              </a:rPr>
              <a:t>mMRC</a:t>
            </a:r>
            <a:r>
              <a:rPr lang="da-DK" sz="2400" u="sng" dirty="0" smtClean="0">
                <a:solidFill>
                  <a:srgbClr val="0070C0"/>
                </a:solidFill>
              </a:rPr>
              <a:t>&gt;</a:t>
            </a:r>
            <a:r>
              <a:rPr lang="da-DK" sz="2400" dirty="0" smtClean="0">
                <a:solidFill>
                  <a:srgbClr val="0070C0"/>
                </a:solidFill>
              </a:rPr>
              <a:t> 2 hay CAT  </a:t>
            </a:r>
            <a:r>
              <a:rPr lang="da-DK" sz="2400" u="sng" dirty="0" smtClean="0">
                <a:solidFill>
                  <a:srgbClr val="0070C0"/>
                </a:solidFill>
              </a:rPr>
              <a:t>&gt;</a:t>
            </a:r>
            <a:r>
              <a:rPr lang="da-DK" sz="2400" dirty="0" smtClean="0">
                <a:solidFill>
                  <a:srgbClr val="0070C0"/>
                </a:solidFill>
              </a:rPr>
              <a:t>10:</a:t>
            </a:r>
            <a:endParaRPr lang="da-DK" sz="2400" dirty="0">
              <a:solidFill>
                <a:srgbClr val="0070C0"/>
              </a:solidFill>
            </a:endParaRPr>
          </a:p>
          <a:p>
            <a:r>
              <a:rPr lang="da-DK" sz="2400" dirty="0" smtClean="0">
                <a:solidFill>
                  <a:srgbClr val="0070C0"/>
                </a:solidFill>
              </a:rPr>
              <a:t>   nhiều triệu chứng hơn</a:t>
            </a:r>
          </a:p>
          <a:p>
            <a:r>
              <a:rPr lang="da-DK" sz="2400" dirty="0" smtClean="0">
                <a:solidFill>
                  <a:srgbClr val="0070C0"/>
                </a:solidFill>
              </a:rPr>
              <a:t>	(B </a:t>
            </a:r>
            <a:r>
              <a:rPr lang="da-DK" sz="2400" dirty="0">
                <a:solidFill>
                  <a:srgbClr val="0070C0"/>
                </a:solidFill>
              </a:rPr>
              <a:t>or </a:t>
            </a:r>
            <a:r>
              <a:rPr lang="da-DK" sz="2400" dirty="0" smtClean="0">
                <a:solidFill>
                  <a:srgbClr val="0070C0"/>
                </a:solidFill>
              </a:rPr>
              <a:t>D)</a:t>
            </a:r>
            <a:endParaRPr lang="da-DK" sz="2400" dirty="0">
              <a:solidFill>
                <a:srgbClr val="0070C0"/>
              </a:solidFill>
            </a:endParaRPr>
          </a:p>
          <a:p>
            <a:endParaRPr lang="da-DK" sz="2400" dirty="0">
              <a:solidFill>
                <a:schemeClr val="bg1"/>
              </a:solidFill>
            </a:endParaRPr>
          </a:p>
        </p:txBody>
      </p:sp>
      <p:sp>
        <p:nvSpPr>
          <p:cNvPr id="8" name="Tekstfelt 7"/>
          <p:cNvSpPr txBox="1"/>
          <p:nvPr/>
        </p:nvSpPr>
        <p:spPr>
          <a:xfrm>
            <a:off x="457200" y="1219200"/>
            <a:ext cx="3937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800" dirty="0" smtClean="0">
                <a:latin typeface="Arial" pitchFamily="34" charset="0"/>
                <a:cs typeface="Arial" pitchFamily="34" charset="0"/>
              </a:rPr>
              <a:t>ĐÁNH GIÁ TC TRƯỚC</a:t>
            </a:r>
            <a:endParaRPr lang="da-DK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2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ChangeArrowheads="1"/>
          </p:cNvSpPr>
          <p:nvPr/>
        </p:nvSpPr>
        <p:spPr bwMode="auto">
          <a:xfrm>
            <a:off x="1219200" y="533400"/>
            <a:ext cx="723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ĐỊNH NGHĨA COPD</a:t>
            </a:r>
            <a:endParaRPr lang="en-US" sz="3600" dirty="0">
              <a:latin typeface="+mj-lt"/>
            </a:endParaRPr>
          </a:p>
        </p:txBody>
      </p:sp>
      <p:sp>
        <p:nvSpPr>
          <p:cNvPr id="34818" name="Rectangle 4"/>
          <p:cNvSpPr>
            <a:spLocks noChangeArrowheads="1"/>
          </p:cNvSpPr>
          <p:nvPr/>
        </p:nvSpPr>
        <p:spPr bwMode="auto">
          <a:xfrm>
            <a:off x="990600" y="1371600"/>
            <a:ext cx="8153400" cy="500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63550" indent="-463550">
              <a:buClr>
                <a:srgbClr val="002060"/>
              </a:buClr>
              <a:buSzPct val="60000"/>
            </a:pPr>
            <a:r>
              <a:rPr lang="en-US" sz="3200" dirty="0" smtClean="0"/>
              <a:t>GOLD 2017</a:t>
            </a:r>
          </a:p>
          <a:p>
            <a:pPr marL="463550" indent="-4635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2060"/>
              </a:buClr>
              <a:buSzPct val="60000"/>
              <a:buFont typeface="Arial" pitchFamily="34" charset="0"/>
              <a:buChar char="•"/>
            </a:pP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thường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gặp</a:t>
            </a:r>
            <a:r>
              <a:rPr lang="en-US" sz="2400" dirty="0" smtClean="0"/>
              <a:t> </a:t>
            </a:r>
            <a:r>
              <a:rPr lang="en-US" sz="2400" b="1" dirty="0" err="1" smtClean="0"/>
              <a:t>có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thể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điều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trị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và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phòng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ngừa</a:t>
            </a:r>
            <a:endParaRPr lang="en-US" sz="2400" b="1" dirty="0" smtClean="0"/>
          </a:p>
          <a:p>
            <a:pPr marL="463550" indent="-4635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2060"/>
              </a:buClr>
              <a:buSzPct val="60000"/>
              <a:buFont typeface="Arial" pitchFamily="34" charset="0"/>
              <a:buChar char="•"/>
            </a:pPr>
            <a:r>
              <a:rPr lang="en-US" sz="2400" b="1" dirty="0" err="1" smtClean="0"/>
              <a:t>Tắc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nghẽn</a:t>
            </a:r>
            <a:r>
              <a:rPr lang="en-US" sz="2400" b="1" dirty="0" smtClean="0"/>
              <a:t> </a:t>
            </a: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dẫn</a:t>
            </a:r>
            <a:r>
              <a:rPr lang="en-US" sz="2400" dirty="0" smtClean="0"/>
              <a:t> </a:t>
            </a:r>
            <a:r>
              <a:rPr lang="en-US" sz="2400" dirty="0" err="1" smtClean="0"/>
              <a:t>khí</a:t>
            </a:r>
            <a:r>
              <a:rPr lang="en-US" sz="2400" dirty="0" smtClean="0"/>
              <a:t> </a:t>
            </a:r>
            <a:r>
              <a:rPr lang="en-US" sz="2400" b="1" dirty="0" err="1" smtClean="0"/>
              <a:t>liên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tục</a:t>
            </a:r>
            <a:r>
              <a:rPr lang="en-US" sz="2400" dirty="0" smtClean="0"/>
              <a:t>, </a:t>
            </a:r>
            <a:r>
              <a:rPr lang="en-US" sz="2400" b="1" dirty="0" err="1" smtClean="0"/>
              <a:t>diễn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tiến</a:t>
            </a:r>
            <a:r>
              <a:rPr lang="en-US" sz="2400" b="1" dirty="0" smtClean="0"/>
              <a:t> </a:t>
            </a:r>
          </a:p>
          <a:p>
            <a:pPr marL="463550" indent="-4635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2060"/>
              </a:buClr>
              <a:buSzPct val="60000"/>
              <a:buFont typeface="Arial" pitchFamily="34" charset="0"/>
              <a:buChar char="•"/>
            </a:pPr>
            <a:r>
              <a:rPr lang="en-US" sz="2400" dirty="0" err="1" smtClean="0"/>
              <a:t>Liên</a:t>
            </a:r>
            <a:r>
              <a:rPr lang="en-US" sz="2400" dirty="0" smtClean="0"/>
              <a:t> </a:t>
            </a:r>
            <a:r>
              <a:rPr lang="en-US" sz="2400" dirty="0" err="1" smtClean="0"/>
              <a:t>quan</a:t>
            </a:r>
            <a:r>
              <a:rPr lang="en-US" sz="2400" dirty="0" smtClean="0"/>
              <a:t> </a:t>
            </a:r>
            <a:r>
              <a:rPr lang="en-US" sz="2400" dirty="0" err="1" smtClean="0"/>
              <a:t>tình</a:t>
            </a:r>
            <a:r>
              <a:rPr lang="en-US" sz="2400" dirty="0" smtClean="0"/>
              <a:t> </a:t>
            </a:r>
            <a:r>
              <a:rPr lang="en-US" sz="2400" dirty="0" err="1" smtClean="0"/>
              <a:t>trạng</a:t>
            </a:r>
            <a:r>
              <a:rPr lang="en-US" sz="2400" dirty="0" smtClean="0"/>
              <a:t> </a:t>
            </a:r>
            <a:r>
              <a:rPr lang="en-US" sz="2400" dirty="0" err="1" smtClean="0"/>
              <a:t>đáp</a:t>
            </a:r>
            <a:r>
              <a:rPr lang="en-US" sz="2400" dirty="0" smtClean="0"/>
              <a:t> </a:t>
            </a:r>
            <a:r>
              <a:rPr lang="en-US" sz="2400" dirty="0" err="1" smtClean="0"/>
              <a:t>ứng</a:t>
            </a:r>
            <a:r>
              <a:rPr lang="en-US" sz="2400" dirty="0" smtClean="0"/>
              <a:t> </a:t>
            </a:r>
            <a:r>
              <a:rPr lang="en-US" sz="2400" dirty="0" err="1" smtClean="0"/>
              <a:t>viêm</a:t>
            </a:r>
            <a:r>
              <a:rPr lang="en-US" sz="2400" dirty="0" smtClean="0"/>
              <a:t> </a:t>
            </a:r>
            <a:r>
              <a:rPr lang="en-US" sz="2400" dirty="0" err="1" smtClean="0"/>
              <a:t>mạn</a:t>
            </a:r>
            <a:r>
              <a:rPr lang="en-US" sz="2400" dirty="0" smtClean="0"/>
              <a:t> ở </a:t>
            </a: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dẫn</a:t>
            </a:r>
            <a:r>
              <a:rPr lang="en-US" sz="2400" dirty="0" smtClean="0"/>
              <a:t> </a:t>
            </a:r>
            <a:r>
              <a:rPr lang="en-US" sz="2400" dirty="0" err="1" smtClean="0"/>
              <a:t>khí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phổi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chất</a:t>
            </a:r>
            <a:r>
              <a:rPr lang="en-US" sz="2400" dirty="0" smtClean="0"/>
              <a:t> </a:t>
            </a:r>
            <a:r>
              <a:rPr lang="en-US" sz="2400" dirty="0" err="1" smtClean="0"/>
              <a:t>độc</a:t>
            </a:r>
            <a:r>
              <a:rPr lang="en-US" sz="2400" dirty="0" smtClean="0"/>
              <a:t> hay </a:t>
            </a:r>
            <a:r>
              <a:rPr lang="en-US" sz="2400" dirty="0" err="1" smtClean="0"/>
              <a:t>chất</a:t>
            </a:r>
            <a:r>
              <a:rPr lang="en-US" sz="2400" dirty="0" smtClean="0"/>
              <a:t> </a:t>
            </a:r>
            <a:r>
              <a:rPr lang="en-US" sz="2400" dirty="0" err="1" smtClean="0"/>
              <a:t>khí</a:t>
            </a:r>
            <a:r>
              <a:rPr lang="en-US" sz="2400" dirty="0" smtClean="0"/>
              <a:t>.</a:t>
            </a:r>
          </a:p>
          <a:p>
            <a:pPr marL="463550" indent="-4635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2060"/>
              </a:buClr>
              <a:buSzPct val="60000"/>
              <a:buFont typeface="Arial" pitchFamily="34" charset="0"/>
              <a:buChar char="•"/>
            </a:pPr>
            <a:r>
              <a:rPr lang="en-US" sz="2400" dirty="0" err="1" smtClean="0"/>
              <a:t>Hỗn</a:t>
            </a:r>
            <a:r>
              <a:rPr lang="en-US" sz="2400" dirty="0" smtClean="0"/>
              <a:t> </a:t>
            </a:r>
            <a:r>
              <a:rPr lang="en-US" sz="2400" dirty="0" err="1" smtClean="0"/>
              <a:t>hợp</a:t>
            </a:r>
            <a:r>
              <a:rPr lang="en-US" sz="2400" dirty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b="1" dirty="0" err="1" smtClean="0"/>
              <a:t>đường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dẫn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khí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nhỏ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b="1" dirty="0" err="1" smtClean="0"/>
              <a:t>viêm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quản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mạn</a:t>
            </a:r>
            <a:r>
              <a:rPr lang="en-US" sz="2400" dirty="0" smtClean="0"/>
              <a:t>),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phá</a:t>
            </a:r>
            <a:r>
              <a:rPr lang="en-US" sz="2400" dirty="0" smtClean="0"/>
              <a:t> </a:t>
            </a:r>
            <a:r>
              <a:rPr lang="en-US" sz="2400" dirty="0" err="1" smtClean="0"/>
              <a:t>hủy</a:t>
            </a:r>
            <a:r>
              <a:rPr lang="en-US" sz="2400" dirty="0" smtClean="0"/>
              <a:t> </a:t>
            </a:r>
            <a:r>
              <a:rPr lang="en-US" sz="2400" dirty="0" err="1" smtClean="0"/>
              <a:t>nhu</a:t>
            </a:r>
            <a:r>
              <a:rPr lang="en-US" sz="2400" dirty="0" smtClean="0"/>
              <a:t> </a:t>
            </a:r>
            <a:r>
              <a:rPr lang="en-US" sz="2400" dirty="0" err="1" smtClean="0"/>
              <a:t>mô</a:t>
            </a:r>
            <a:r>
              <a:rPr lang="en-US" sz="2400" dirty="0" smtClean="0"/>
              <a:t> </a:t>
            </a:r>
            <a:r>
              <a:rPr lang="en-US" sz="2400" dirty="0" err="1" smtClean="0"/>
              <a:t>phổi</a:t>
            </a:r>
            <a:r>
              <a:rPr lang="en-US" sz="2400" dirty="0" smtClean="0"/>
              <a:t>  (</a:t>
            </a:r>
            <a:r>
              <a:rPr lang="en-US" sz="2400" b="1" dirty="0" err="1" smtClean="0"/>
              <a:t>khí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thủng</a:t>
            </a:r>
            <a:r>
              <a:rPr lang="en-US" sz="2400" dirty="0" smtClean="0"/>
              <a:t>) </a:t>
            </a:r>
            <a:r>
              <a:rPr lang="en-US" sz="2400" dirty="0" err="1" smtClean="0"/>
              <a:t>thay</a:t>
            </a:r>
            <a:r>
              <a:rPr lang="en-US" sz="2400" dirty="0" smtClean="0"/>
              <a:t> </a:t>
            </a:r>
            <a:r>
              <a:rPr lang="en-US" sz="2400" dirty="0" err="1" smtClean="0"/>
              <a:t>đổi</a:t>
            </a:r>
            <a:r>
              <a:rPr lang="en-US" sz="2400" dirty="0" smtClean="0"/>
              <a:t> </a:t>
            </a:r>
            <a:r>
              <a:rPr lang="en-US" sz="2400" dirty="0" err="1" smtClean="0"/>
              <a:t>tùy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52401" y="228600"/>
            <a:ext cx="8763000" cy="914400"/>
          </a:xfrm>
          <a:noFill/>
        </p:spPr>
        <p:txBody>
          <a:bodyPr>
            <a:normAutofit/>
          </a:bodyPr>
          <a:lstStyle/>
          <a:p>
            <a:r>
              <a:rPr lang="da-DK" sz="3200" b="1" dirty="0" smtClean="0">
                <a:cs typeface="Tahoma"/>
              </a:rPr>
              <a:t>ĐÁNH GIÁ COPD NGOÀI ĐỢT CẤP</a:t>
            </a:r>
            <a:endParaRPr lang="da-DK" sz="3200" b="1" dirty="0">
              <a:cs typeface="Tahoma"/>
            </a:endParaRPr>
          </a:p>
        </p:txBody>
      </p:sp>
      <p:sp>
        <p:nvSpPr>
          <p:cNvPr id="10" name="7 CuadroTexto"/>
          <p:cNvSpPr txBox="1"/>
          <p:nvPr/>
        </p:nvSpPr>
        <p:spPr>
          <a:xfrm rot="16200000">
            <a:off x="147970" y="3204830"/>
            <a:ext cx="3002746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NGUY CƠ</a:t>
            </a:r>
          </a:p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Phân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độ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tắc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nghẽn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theo</a:t>
            </a:r>
            <a:r>
              <a:rPr lang="en-US" sz="1600" dirty="0" smtClean="0">
                <a:solidFill>
                  <a:srgbClr val="FFFFFF"/>
                </a:solidFill>
              </a:rPr>
              <a:t> GOLD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1" name="7 CuadroTexto"/>
          <p:cNvSpPr txBox="1"/>
          <p:nvPr/>
        </p:nvSpPr>
        <p:spPr>
          <a:xfrm rot="16200000">
            <a:off x="7599604" y="3539413"/>
            <a:ext cx="2207953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NGUY CƠ</a:t>
            </a:r>
          </a:p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Tiền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căn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đợt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cấp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2" name="Tekstfelt 11"/>
          <p:cNvSpPr txBox="1"/>
          <p:nvPr/>
        </p:nvSpPr>
        <p:spPr>
          <a:xfrm>
            <a:off x="6544287" y="1903312"/>
            <a:ext cx="160020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u="sng" dirty="0" smtClean="0">
                <a:solidFill>
                  <a:srgbClr val="FFFFFF"/>
                </a:solidFill>
              </a:rPr>
              <a:t>&gt;</a:t>
            </a:r>
            <a:r>
              <a:rPr lang="da-DK" dirty="0" smtClean="0">
                <a:solidFill>
                  <a:srgbClr val="FFFFFF"/>
                </a:solidFill>
              </a:rPr>
              <a:t> 2 hoặc 1 đợt cấp phải nhập viện trong năm</a:t>
            </a:r>
          </a:p>
        </p:txBody>
      </p:sp>
      <p:sp>
        <p:nvSpPr>
          <p:cNvPr id="13" name="Tekstfelt 12"/>
          <p:cNvSpPr txBox="1"/>
          <p:nvPr/>
        </p:nvSpPr>
        <p:spPr>
          <a:xfrm>
            <a:off x="6637288" y="3990412"/>
            <a:ext cx="3130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dirty="0" smtClean="0">
                <a:solidFill>
                  <a:srgbClr val="FFFFFF"/>
                </a:solidFill>
              </a:rPr>
              <a:t>1</a:t>
            </a: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14" name="Tekstfelt 13"/>
          <p:cNvSpPr txBox="1"/>
          <p:nvPr/>
        </p:nvSpPr>
        <p:spPr>
          <a:xfrm>
            <a:off x="6524745" y="4819322"/>
            <a:ext cx="441309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dirty="0" smtClean="0">
                <a:solidFill>
                  <a:srgbClr val="FFFFFF"/>
                </a:solidFill>
              </a:rPr>
              <a:t> 0</a:t>
            </a: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15" name="1 Rectángulo"/>
          <p:cNvSpPr/>
          <p:nvPr/>
        </p:nvSpPr>
        <p:spPr>
          <a:xfrm>
            <a:off x="2776944" y="1473593"/>
            <a:ext cx="3685801" cy="39526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</a:endParaRPr>
          </a:p>
        </p:txBody>
      </p:sp>
      <p:cxnSp>
        <p:nvCxnSpPr>
          <p:cNvPr id="17" name="14 Conector recto"/>
          <p:cNvCxnSpPr/>
          <p:nvPr/>
        </p:nvCxnSpPr>
        <p:spPr>
          <a:xfrm>
            <a:off x="4663836" y="1473593"/>
            <a:ext cx="0" cy="3952624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5 Conector recto"/>
          <p:cNvCxnSpPr/>
          <p:nvPr/>
        </p:nvCxnSpPr>
        <p:spPr>
          <a:xfrm>
            <a:off x="2776944" y="3525750"/>
            <a:ext cx="3685801" cy="16498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6 CuadroTexto"/>
          <p:cNvSpPr txBox="1"/>
          <p:nvPr/>
        </p:nvSpPr>
        <p:spPr>
          <a:xfrm>
            <a:off x="3394917" y="2062054"/>
            <a:ext cx="825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(C)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0" name="17 CuadroTexto"/>
          <p:cNvSpPr txBox="1"/>
          <p:nvPr/>
        </p:nvSpPr>
        <p:spPr>
          <a:xfrm>
            <a:off x="5166083" y="2082003"/>
            <a:ext cx="825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(D)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1" name="18 CuadroTexto"/>
          <p:cNvSpPr txBox="1"/>
          <p:nvPr/>
        </p:nvSpPr>
        <p:spPr>
          <a:xfrm>
            <a:off x="3268118" y="4012291"/>
            <a:ext cx="95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(A)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2" name="19 CuadroTexto"/>
          <p:cNvSpPr txBox="1"/>
          <p:nvPr/>
        </p:nvSpPr>
        <p:spPr>
          <a:xfrm>
            <a:off x="5154562" y="3979876"/>
            <a:ext cx="825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(B)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2819400" y="5410200"/>
            <a:ext cx="1528994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m</a:t>
            </a:r>
            <a:r>
              <a:rPr lang="en-US" dirty="0" err="1" smtClean="0">
                <a:solidFill>
                  <a:srgbClr val="FFFFFF"/>
                </a:solidFill>
              </a:rPr>
              <a:t>MRC</a:t>
            </a:r>
            <a:r>
              <a:rPr lang="en-US" dirty="0" smtClean="0">
                <a:solidFill>
                  <a:srgbClr val="FFFFFF"/>
                </a:solidFill>
              </a:rPr>
              <a:t> 0-1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CAT </a:t>
            </a:r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smtClean="0">
                <a:solidFill>
                  <a:srgbClr val="FFFFFF"/>
                </a:solidFill>
              </a:rPr>
              <a:t> 10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kstfelt 23"/>
          <p:cNvSpPr txBox="1"/>
          <p:nvPr/>
        </p:nvSpPr>
        <p:spPr>
          <a:xfrm>
            <a:off x="2315568" y="1764729"/>
            <a:ext cx="3130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dirty="0" smtClean="0">
                <a:solidFill>
                  <a:srgbClr val="FFFFFF"/>
                </a:solidFill>
              </a:rPr>
              <a:t>4</a:t>
            </a: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25" name="Tekstfelt 24"/>
          <p:cNvSpPr txBox="1"/>
          <p:nvPr/>
        </p:nvSpPr>
        <p:spPr>
          <a:xfrm>
            <a:off x="2320008" y="2791654"/>
            <a:ext cx="3130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dirty="0" smtClean="0">
                <a:solidFill>
                  <a:srgbClr val="FFFFFF"/>
                </a:solidFill>
              </a:rPr>
              <a:t>3</a:t>
            </a: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26" name="Tekstfelt 25"/>
          <p:cNvSpPr txBox="1"/>
          <p:nvPr/>
        </p:nvSpPr>
        <p:spPr>
          <a:xfrm>
            <a:off x="2324448" y="3802372"/>
            <a:ext cx="3130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dirty="0" smtClean="0">
                <a:solidFill>
                  <a:srgbClr val="FFFFFF"/>
                </a:solidFill>
              </a:rPr>
              <a:t>2</a:t>
            </a: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27" name="Tekstfelt 26"/>
          <p:cNvSpPr txBox="1"/>
          <p:nvPr/>
        </p:nvSpPr>
        <p:spPr>
          <a:xfrm>
            <a:off x="2341218" y="4732052"/>
            <a:ext cx="3130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dirty="0" smtClean="0">
                <a:solidFill>
                  <a:srgbClr val="FFFFFF"/>
                </a:solidFill>
              </a:rPr>
              <a:t>1</a:t>
            </a:r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29" name="TextBox 2"/>
          <p:cNvSpPr txBox="1"/>
          <p:nvPr/>
        </p:nvSpPr>
        <p:spPr>
          <a:xfrm>
            <a:off x="4876800" y="5410200"/>
            <a:ext cx="144780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mMRC</a:t>
            </a:r>
            <a:r>
              <a:rPr lang="da-DK" u="sng" dirty="0" smtClean="0">
                <a:solidFill>
                  <a:srgbClr val="FFFFFF"/>
                </a:solidFill>
              </a:rPr>
              <a:t>&gt;</a:t>
            </a:r>
            <a:r>
              <a:rPr lang="en-US" dirty="0" smtClean="0">
                <a:solidFill>
                  <a:srgbClr val="FFFFFF"/>
                </a:solidFill>
              </a:rPr>
              <a:t>2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CAT </a:t>
            </a:r>
            <a:r>
              <a:rPr lang="da-DK" u="sng" dirty="0" smtClean="0">
                <a:solidFill>
                  <a:srgbClr val="FFFFFF"/>
                </a:solidFill>
              </a:rPr>
              <a:t>&gt;</a:t>
            </a:r>
            <a:r>
              <a:rPr lang="en-US" dirty="0" smtClean="0">
                <a:solidFill>
                  <a:srgbClr val="FFFFFF"/>
                </a:solidFill>
              </a:rPr>
              <a:t>10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13 CuadroTexto"/>
          <p:cNvSpPr txBox="1"/>
          <p:nvPr/>
        </p:nvSpPr>
        <p:spPr>
          <a:xfrm>
            <a:off x="3733800" y="6180892"/>
            <a:ext cx="2013254" cy="677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Triệu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chứng</a:t>
            </a:r>
            <a:endParaRPr lang="en-US" sz="2400" b="1" dirty="0" smtClean="0"/>
          </a:p>
          <a:p>
            <a:pPr algn="ctr"/>
            <a:r>
              <a:rPr lang="en-US" sz="1400" dirty="0" smtClean="0"/>
              <a:t>( </a:t>
            </a:r>
            <a:r>
              <a:rPr lang="en-US" sz="1400" dirty="0" err="1" smtClean="0"/>
              <a:t>điểm</a:t>
            </a:r>
            <a:r>
              <a:rPr lang="en-US" sz="1400" dirty="0" smtClean="0"/>
              <a:t> </a:t>
            </a:r>
            <a:r>
              <a:rPr lang="en-US" sz="1400" dirty="0" err="1" smtClean="0"/>
              <a:t>mMRC</a:t>
            </a:r>
            <a:r>
              <a:rPr lang="en-US" sz="1400" dirty="0" smtClean="0"/>
              <a:t> or CAT 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353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23975" y="228600"/>
            <a:ext cx="7591425" cy="914400"/>
          </a:xfrm>
        </p:spPr>
        <p:txBody>
          <a:bodyPr/>
          <a:lstStyle/>
          <a:p>
            <a:pPr>
              <a:defRPr/>
            </a:pPr>
            <a:r>
              <a:rPr lang="en-US" sz="1800" b="0" kern="1200" dirty="0">
                <a:latin typeface="Tahoma" charset="0"/>
              </a:rPr>
              <a:t>Global Strategy for Diagnosis, Management and Prevention of </a:t>
            </a:r>
            <a:r>
              <a:rPr lang="en-US" sz="1800" b="0" kern="1200" dirty="0" smtClean="0">
                <a:latin typeface="Tahoma" charset="0"/>
              </a:rPr>
              <a:t>COPD</a:t>
            </a:r>
            <a:r>
              <a:rPr lang="da-DK" sz="4000" b="0" dirty="0" smtClean="0">
                <a:latin typeface="Tahoma"/>
                <a:cs typeface="Tahoma"/>
              </a:rPr>
              <a:t/>
            </a:r>
            <a:br>
              <a:rPr lang="da-DK" sz="4000" b="0" dirty="0" smtClean="0">
                <a:latin typeface="Tahoma"/>
                <a:cs typeface="Tahoma"/>
              </a:rPr>
            </a:br>
            <a:r>
              <a:rPr lang="da-DK" sz="4000" b="0" dirty="0" err="1" smtClean="0">
                <a:latin typeface="Tahoma"/>
                <a:cs typeface="Tahoma"/>
              </a:rPr>
              <a:t>Combined</a:t>
            </a:r>
            <a:r>
              <a:rPr lang="da-DK" sz="4000" b="0" dirty="0" smtClean="0">
                <a:latin typeface="Tahoma"/>
                <a:cs typeface="Tahoma"/>
              </a:rPr>
              <a:t> </a:t>
            </a:r>
            <a:r>
              <a:rPr lang="da-DK" sz="4000" b="0" dirty="0" err="1">
                <a:latin typeface="Tahoma"/>
                <a:cs typeface="Tahoma"/>
              </a:rPr>
              <a:t>A</a:t>
            </a:r>
            <a:r>
              <a:rPr lang="da-DK" sz="4000" b="0" dirty="0" err="1" smtClean="0">
                <a:latin typeface="Tahoma"/>
                <a:cs typeface="Tahoma"/>
              </a:rPr>
              <a:t>ssessment</a:t>
            </a:r>
            <a:r>
              <a:rPr lang="da-DK" sz="4000" b="0" dirty="0" smtClean="0">
                <a:latin typeface="Tahoma"/>
                <a:cs typeface="Tahoma"/>
              </a:rPr>
              <a:t> of COPD</a:t>
            </a:r>
            <a:endParaRPr lang="da-DK" sz="4000" b="0" dirty="0">
              <a:latin typeface="Tahoma"/>
              <a:cs typeface="Tahoma"/>
            </a:endParaRPr>
          </a:p>
        </p:txBody>
      </p:sp>
      <p:sp>
        <p:nvSpPr>
          <p:cNvPr id="137218" name="7 CuadroTexto"/>
          <p:cNvSpPr txBox="1">
            <a:spLocks noChangeArrowheads="1"/>
          </p:cNvSpPr>
          <p:nvPr/>
        </p:nvSpPr>
        <p:spPr bwMode="auto">
          <a:xfrm rot="-5400000">
            <a:off x="-1662906" y="3572669"/>
            <a:ext cx="41862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  <a:ea typeface="ＭＳ Ｐゴシック" pitchFamily="34" charset="-128"/>
              </a:rPr>
              <a:t>Risk</a:t>
            </a:r>
            <a:r>
              <a:rPr lang="en-US" sz="2400">
                <a:solidFill>
                  <a:srgbClr val="FFFFFF"/>
                </a:solidFill>
                <a:ea typeface="ＭＳ Ｐゴシック" pitchFamily="34" charset="-128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ea typeface="ＭＳ Ｐゴシック" pitchFamily="34" charset="-128"/>
              </a:rPr>
              <a:t>(GOLD Classification of </a:t>
            </a:r>
            <a:r>
              <a:rPr lang="en-US" sz="1600" b="1">
                <a:solidFill>
                  <a:srgbClr val="FFFFFF"/>
                </a:solidFill>
                <a:ea typeface="ＭＳ Ｐゴシック" pitchFamily="34" charset="-128"/>
              </a:rPr>
              <a:t>Airflow Limitation</a:t>
            </a:r>
            <a:r>
              <a:rPr lang="en-US" sz="1600">
                <a:solidFill>
                  <a:srgbClr val="FFFFFF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137219" name="7 CuadroTexto"/>
          <p:cNvSpPr txBox="1">
            <a:spLocks noChangeArrowheads="1"/>
          </p:cNvSpPr>
          <p:nvPr/>
        </p:nvSpPr>
        <p:spPr bwMode="auto">
          <a:xfrm rot="-5400000">
            <a:off x="4507706" y="3493294"/>
            <a:ext cx="22082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  <a:ea typeface="ＭＳ Ｐゴシック" pitchFamily="34" charset="-128"/>
              </a:rPr>
              <a:t>Risk</a:t>
            </a:r>
            <a:r>
              <a:rPr lang="en-US" sz="2400">
                <a:solidFill>
                  <a:srgbClr val="FFFFFF"/>
                </a:solidFill>
                <a:ea typeface="ＭＳ Ｐゴシック" pitchFamily="34" charset="-128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ea typeface="ＭＳ Ｐゴシック" pitchFamily="34" charset="-128"/>
              </a:rPr>
              <a:t>(Exacerbation history)</a:t>
            </a:r>
          </a:p>
        </p:txBody>
      </p:sp>
      <p:grpSp>
        <p:nvGrpSpPr>
          <p:cNvPr id="137220" name="Group 2"/>
          <p:cNvGrpSpPr>
            <a:grpSpLocks/>
          </p:cNvGrpSpPr>
          <p:nvPr/>
        </p:nvGrpSpPr>
        <p:grpSpPr bwMode="auto">
          <a:xfrm>
            <a:off x="685800" y="2286000"/>
            <a:ext cx="3284538" cy="2911475"/>
            <a:chOff x="906463" y="2514600"/>
            <a:chExt cx="3284537" cy="2911475"/>
          </a:xfrm>
        </p:grpSpPr>
        <p:grpSp>
          <p:nvGrpSpPr>
            <p:cNvPr id="137235" name="Group 1"/>
            <p:cNvGrpSpPr>
              <a:grpSpLocks/>
            </p:cNvGrpSpPr>
            <p:nvPr/>
          </p:nvGrpSpPr>
          <p:grpSpPr bwMode="auto">
            <a:xfrm>
              <a:off x="1252538" y="2514600"/>
              <a:ext cx="2938462" cy="2911475"/>
              <a:chOff x="1252538" y="2514600"/>
              <a:chExt cx="2938462" cy="2911475"/>
            </a:xfrm>
          </p:grpSpPr>
          <p:sp>
            <p:nvSpPr>
              <p:cNvPr id="15" name="1 Rectángulo"/>
              <p:cNvSpPr/>
              <p:nvPr/>
            </p:nvSpPr>
            <p:spPr>
              <a:xfrm>
                <a:off x="1252538" y="2514600"/>
                <a:ext cx="2938462" cy="291147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7" name="14 Conector recto"/>
              <p:cNvCxnSpPr>
                <a:stCxn id="15" idx="0"/>
                <a:endCxn id="15" idx="2"/>
              </p:cNvCxnSpPr>
              <p:nvPr/>
            </p:nvCxnSpPr>
            <p:spPr>
              <a:xfrm>
                <a:off x="2722562" y="2514600"/>
                <a:ext cx="0" cy="2911475"/>
              </a:xfrm>
              <a:prstGeom prst="line">
                <a:avLst/>
              </a:prstGeom>
              <a:ln w="38100">
                <a:solidFill>
                  <a:srgbClr val="3366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15 Conector recto"/>
              <p:cNvCxnSpPr>
                <a:stCxn id="15" idx="1"/>
                <a:endCxn id="15" idx="3"/>
              </p:cNvCxnSpPr>
              <p:nvPr/>
            </p:nvCxnSpPr>
            <p:spPr>
              <a:xfrm>
                <a:off x="1252538" y="3970338"/>
                <a:ext cx="2938462" cy="0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243" name="16 CuadroTexto"/>
              <p:cNvSpPr txBox="1">
                <a:spLocks noChangeArrowheads="1"/>
              </p:cNvSpPr>
              <p:nvPr/>
            </p:nvSpPr>
            <p:spPr bwMode="auto">
              <a:xfrm>
                <a:off x="1600200" y="2935288"/>
                <a:ext cx="825500" cy="646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>
                    <a:solidFill>
                      <a:srgbClr val="FFFFFF"/>
                    </a:solidFill>
                    <a:ea typeface="ＭＳ Ｐゴシック" pitchFamily="34" charset="-128"/>
                  </a:rPr>
                  <a:t>(C)</a:t>
                </a:r>
                <a:endParaRPr lang="en-US" sz="2400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7244" name="17 CuadroTexto"/>
              <p:cNvSpPr txBox="1">
                <a:spLocks noChangeArrowheads="1"/>
              </p:cNvSpPr>
              <p:nvPr/>
            </p:nvSpPr>
            <p:spPr bwMode="auto">
              <a:xfrm>
                <a:off x="3048000" y="2935288"/>
                <a:ext cx="825500" cy="646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>
                    <a:solidFill>
                      <a:srgbClr val="FFFFFF"/>
                    </a:solidFill>
                    <a:ea typeface="ＭＳ Ｐゴシック" pitchFamily="34" charset="-128"/>
                  </a:rPr>
                  <a:t>(D)</a:t>
                </a:r>
                <a:endParaRPr lang="en-US" sz="2400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7245" name="18 CuadroTexto"/>
              <p:cNvSpPr txBox="1">
                <a:spLocks noChangeArrowheads="1"/>
              </p:cNvSpPr>
              <p:nvPr/>
            </p:nvSpPr>
            <p:spPr bwMode="auto">
              <a:xfrm>
                <a:off x="1524000" y="4383088"/>
                <a:ext cx="954088" cy="646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>
                    <a:solidFill>
                      <a:srgbClr val="000000"/>
                    </a:solidFill>
                    <a:ea typeface="ＭＳ Ｐゴシック" pitchFamily="34" charset="-128"/>
                  </a:rPr>
                  <a:t> </a:t>
                </a:r>
                <a:r>
                  <a:rPr lang="en-US" sz="3600" b="1">
                    <a:solidFill>
                      <a:srgbClr val="FFFFFF"/>
                    </a:solidFill>
                    <a:ea typeface="ＭＳ Ｐゴシック" pitchFamily="34" charset="-128"/>
                  </a:rPr>
                  <a:t>(A)</a:t>
                </a:r>
                <a:endParaRPr lang="en-US" sz="2400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37246" name="19 CuadroTexto"/>
              <p:cNvSpPr txBox="1">
                <a:spLocks noChangeArrowheads="1"/>
              </p:cNvSpPr>
              <p:nvPr/>
            </p:nvSpPr>
            <p:spPr bwMode="auto">
              <a:xfrm>
                <a:off x="3048000" y="4383088"/>
                <a:ext cx="825500" cy="646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>
                    <a:solidFill>
                      <a:srgbClr val="FFFFFF"/>
                    </a:solidFill>
                    <a:ea typeface="ＭＳ Ｐゴシック" pitchFamily="34" charset="-128"/>
                  </a:rPr>
                  <a:t>(B)</a:t>
                </a:r>
                <a:endParaRPr lang="en-US" sz="2400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  <p:sp>
          <p:nvSpPr>
            <p:cNvPr id="137236" name="Tekstfelt 23"/>
            <p:cNvSpPr txBox="1">
              <a:spLocks noChangeArrowheads="1"/>
            </p:cNvSpPr>
            <p:nvPr/>
          </p:nvSpPr>
          <p:spPr bwMode="auto">
            <a:xfrm>
              <a:off x="906463" y="2678113"/>
              <a:ext cx="312737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a-DK">
                  <a:solidFill>
                    <a:srgbClr val="FFFFFF"/>
                  </a:solidFill>
                  <a:ea typeface="ＭＳ Ｐゴシック" pitchFamily="34" charset="-128"/>
                </a:rPr>
                <a:t>4</a:t>
              </a:r>
            </a:p>
          </p:txBody>
        </p:sp>
        <p:sp>
          <p:nvSpPr>
            <p:cNvPr id="137237" name="Tekstfelt 24"/>
            <p:cNvSpPr txBox="1">
              <a:spLocks noChangeArrowheads="1"/>
            </p:cNvSpPr>
            <p:nvPr/>
          </p:nvSpPr>
          <p:spPr bwMode="auto">
            <a:xfrm>
              <a:off x="914400" y="3352800"/>
              <a:ext cx="3127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a-DK">
                  <a:solidFill>
                    <a:srgbClr val="FFFFFF"/>
                  </a:solidFill>
                  <a:ea typeface="ＭＳ Ｐゴシック" pitchFamily="34" charset="-128"/>
                </a:rPr>
                <a:t>3</a:t>
              </a:r>
            </a:p>
          </p:txBody>
        </p:sp>
        <p:sp>
          <p:nvSpPr>
            <p:cNvPr id="137238" name="Tekstfelt 25"/>
            <p:cNvSpPr txBox="1">
              <a:spLocks noChangeArrowheads="1"/>
            </p:cNvSpPr>
            <p:nvPr/>
          </p:nvSpPr>
          <p:spPr bwMode="auto">
            <a:xfrm>
              <a:off x="906463" y="4202113"/>
              <a:ext cx="312737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a-DK">
                  <a:solidFill>
                    <a:srgbClr val="FFFFFF"/>
                  </a:solidFill>
                  <a:ea typeface="ＭＳ Ｐゴシック" pitchFamily="34" charset="-128"/>
                </a:rPr>
                <a:t>2</a:t>
              </a:r>
            </a:p>
          </p:txBody>
        </p:sp>
        <p:sp>
          <p:nvSpPr>
            <p:cNvPr id="137239" name="Tekstfelt 26"/>
            <p:cNvSpPr txBox="1">
              <a:spLocks noChangeArrowheads="1"/>
            </p:cNvSpPr>
            <p:nvPr/>
          </p:nvSpPr>
          <p:spPr bwMode="auto">
            <a:xfrm>
              <a:off x="906463" y="4887913"/>
              <a:ext cx="312737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a-DK">
                  <a:solidFill>
                    <a:srgbClr val="FFFFFF"/>
                  </a:solidFill>
                  <a:ea typeface="ＭＳ Ｐゴシック" pitchFamily="34" charset="-128"/>
                </a:rPr>
                <a:t>1</a:t>
              </a:r>
            </a:p>
          </p:txBody>
        </p:sp>
      </p:grpSp>
      <p:sp>
        <p:nvSpPr>
          <p:cNvPr id="137221" name="Tekstfelt 27"/>
          <p:cNvSpPr txBox="1">
            <a:spLocks noChangeArrowheads="1"/>
          </p:cNvSpPr>
          <p:nvPr/>
        </p:nvSpPr>
        <p:spPr bwMode="auto">
          <a:xfrm>
            <a:off x="822325" y="5159375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>
                <a:solidFill>
                  <a:srgbClr val="000000"/>
                </a:solidFill>
                <a:ea typeface="ＭＳ Ｐゴシック" pitchFamily="34" charset="-128"/>
              </a:rPr>
              <a:t>  </a:t>
            </a:r>
          </a:p>
        </p:txBody>
      </p:sp>
      <p:grpSp>
        <p:nvGrpSpPr>
          <p:cNvPr id="137222" name="Group 5"/>
          <p:cNvGrpSpPr>
            <a:grpSpLocks/>
          </p:cNvGrpSpPr>
          <p:nvPr/>
        </p:nvGrpSpPr>
        <p:grpSpPr bwMode="auto">
          <a:xfrm>
            <a:off x="1219200" y="5181600"/>
            <a:ext cx="2593975" cy="957263"/>
            <a:chOff x="1444493" y="5449888"/>
            <a:chExt cx="2594239" cy="956865"/>
          </a:xfrm>
        </p:grpSpPr>
        <p:sp>
          <p:nvSpPr>
            <p:cNvPr id="137232" name="TextBox 2"/>
            <p:cNvSpPr txBox="1">
              <a:spLocks noChangeArrowheads="1"/>
            </p:cNvSpPr>
            <p:nvPr/>
          </p:nvSpPr>
          <p:spPr bwMode="auto">
            <a:xfrm>
              <a:off x="1444493" y="5449888"/>
              <a:ext cx="11448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3366FF"/>
                  </a:solidFill>
                  <a:ea typeface="ＭＳ Ｐゴシック" pitchFamily="34" charset="-128"/>
                </a:rPr>
                <a:t>CAT &lt; 10 </a:t>
              </a:r>
            </a:p>
          </p:txBody>
        </p:sp>
        <p:sp>
          <p:nvSpPr>
            <p:cNvPr id="137233" name="TextBox 2"/>
            <p:cNvSpPr txBox="1">
              <a:spLocks noChangeArrowheads="1"/>
            </p:cNvSpPr>
            <p:nvPr/>
          </p:nvSpPr>
          <p:spPr bwMode="auto">
            <a:xfrm>
              <a:off x="2893880" y="5449888"/>
              <a:ext cx="11448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3366FF"/>
                  </a:solidFill>
                  <a:ea typeface="ＭＳ Ｐゴシック" pitchFamily="34" charset="-128"/>
                </a:rPr>
                <a:t>CAT </a:t>
              </a:r>
              <a:r>
                <a:rPr lang="da-DK" u="sng">
                  <a:solidFill>
                    <a:srgbClr val="3366FF"/>
                  </a:solidFill>
                  <a:ea typeface="ＭＳ Ｐゴシック" pitchFamily="34" charset="-128"/>
                </a:rPr>
                <a:t>&gt;</a:t>
              </a:r>
              <a:r>
                <a:rPr lang="da-DK">
                  <a:solidFill>
                    <a:srgbClr val="3366FF"/>
                  </a:solidFill>
                  <a:ea typeface="ＭＳ Ｐゴシック" pitchFamily="34" charset="-128"/>
                </a:rPr>
                <a:t> </a:t>
              </a:r>
              <a:r>
                <a:rPr lang="en-US">
                  <a:solidFill>
                    <a:srgbClr val="3366FF"/>
                  </a:solidFill>
                  <a:ea typeface="ＭＳ Ｐゴシック" pitchFamily="34" charset="-128"/>
                </a:rPr>
                <a:t>10 </a:t>
              </a:r>
            </a:p>
          </p:txBody>
        </p:sp>
        <p:sp>
          <p:nvSpPr>
            <p:cNvPr id="137234" name="13 CuadroTexto"/>
            <p:cNvSpPr txBox="1">
              <a:spLocks noChangeArrowheads="1"/>
            </p:cNvSpPr>
            <p:nvPr/>
          </p:nvSpPr>
          <p:spPr bwMode="auto">
            <a:xfrm>
              <a:off x="1934939" y="5791200"/>
              <a:ext cx="1495872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3366FF"/>
                  </a:solidFill>
                  <a:ea typeface="ＭＳ Ｐゴシック" pitchFamily="34" charset="-128"/>
                </a:rPr>
                <a:t>Symptoms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3366FF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31" name="Line 4"/>
          <p:cNvSpPr>
            <a:spLocks noChangeShapeType="1"/>
          </p:cNvSpPr>
          <p:nvPr/>
        </p:nvSpPr>
        <p:spPr bwMode="auto">
          <a:xfrm>
            <a:off x="76200" y="1219200"/>
            <a:ext cx="7202488" cy="0"/>
          </a:xfrm>
          <a:prstGeom prst="line">
            <a:avLst/>
          </a:prstGeom>
          <a:noFill/>
          <a:ln w="28575">
            <a:solidFill>
              <a:srgbClr val="F4C600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7224" name="Tekstfelt 6"/>
          <p:cNvSpPr txBox="1">
            <a:spLocks noChangeArrowheads="1"/>
          </p:cNvSpPr>
          <p:nvPr/>
        </p:nvSpPr>
        <p:spPr bwMode="auto">
          <a:xfrm>
            <a:off x="6019800" y="2209800"/>
            <a:ext cx="2971800" cy="34274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a-DK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If GOLD 3 or 4 </a:t>
            </a:r>
            <a:r>
              <a:rPr lang="da-DK" i="1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or </a:t>
            </a:r>
            <a:r>
              <a:rPr lang="da-DK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 ≥ 2 exacerbations per year </a:t>
            </a:r>
            <a:r>
              <a:rPr lang="da-DK" i="1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or </a:t>
            </a:r>
            <a:r>
              <a:rPr lang="da-DK" u="sng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&gt;</a:t>
            </a:r>
            <a:r>
              <a:rPr lang="da-DK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 1 leading to hospital admission: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     High Risk (C or D)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a-DK">
              <a:solidFill>
                <a:srgbClr val="FFFFFF"/>
              </a:solidFill>
              <a:latin typeface="Tahoma" pitchFamily="34" charset="0"/>
              <a:ea typeface="ＭＳ Ｐゴシック" pitchFamily="34" charset="-128"/>
              <a:cs typeface="Tahom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a-DK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If GOLD 1 or 2 </a:t>
            </a:r>
            <a:r>
              <a:rPr lang="da-DK" i="1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and </a:t>
            </a:r>
            <a:r>
              <a:rPr lang="da-DK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only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a-DK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0 or 1 exacerbations per year (not leading to hospital admission):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>
                <a:solidFill>
                  <a:srgbClr val="FFFFFF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rPr>
              <a:t>       Low Risk (A or B)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a-DK" sz="2000">
              <a:solidFill>
                <a:srgbClr val="FFFFFF"/>
              </a:solidFill>
              <a:latin typeface="Tahoma" pitchFamily="34" charset="0"/>
              <a:ea typeface="ＭＳ Ｐゴシック" pitchFamily="34" charset="-128"/>
              <a:cs typeface="Tahoma" pitchFamily="34" charset="0"/>
            </a:endParaRPr>
          </a:p>
        </p:txBody>
      </p:sp>
      <p:sp>
        <p:nvSpPr>
          <p:cNvPr id="137225" name="Tekstfelt 7"/>
          <p:cNvSpPr txBox="1">
            <a:spLocks noChangeArrowheads="1"/>
          </p:cNvSpPr>
          <p:nvPr/>
        </p:nvSpPr>
        <p:spPr bwMode="auto">
          <a:xfrm>
            <a:off x="914400" y="1219200"/>
            <a:ext cx="72786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a-DK" sz="3600" u="sng">
                <a:solidFill>
                  <a:srgbClr val="FFFFFF"/>
                </a:solidFill>
                <a:ea typeface="ＭＳ Ｐゴシック" pitchFamily="34" charset="-128"/>
              </a:rPr>
              <a:t>Assess risk of exacerbations next</a:t>
            </a:r>
          </a:p>
        </p:txBody>
      </p:sp>
      <p:sp>
        <p:nvSpPr>
          <p:cNvPr id="137226" name="TextBox 1"/>
          <p:cNvSpPr txBox="1">
            <a:spLocks noChangeArrowheads="1"/>
          </p:cNvSpPr>
          <p:nvPr/>
        </p:nvSpPr>
        <p:spPr bwMode="auto">
          <a:xfrm>
            <a:off x="3810000" y="6505575"/>
            <a:ext cx="609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ＭＳ Ｐゴシック" pitchFamily="34" charset="-128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ea typeface="ＭＳ Ｐゴシック" pitchFamily="34" charset="-128"/>
              </a:rPr>
              <a:t>2015 </a:t>
            </a:r>
            <a:r>
              <a:rPr lang="en-US" sz="1200" dirty="0">
                <a:solidFill>
                  <a:srgbClr val="FFFFFF"/>
                </a:solidFill>
                <a:ea typeface="ＭＳ Ｐゴシック" pitchFamily="34" charset="-128"/>
              </a:rPr>
              <a:t>Global Initiative for Chronic Obstructive Lung Disease</a:t>
            </a:r>
          </a:p>
        </p:txBody>
      </p:sp>
      <p:grpSp>
        <p:nvGrpSpPr>
          <p:cNvPr id="137227" name="Group 31"/>
          <p:cNvGrpSpPr>
            <a:grpSpLocks/>
          </p:cNvGrpSpPr>
          <p:nvPr/>
        </p:nvGrpSpPr>
        <p:grpSpPr bwMode="auto">
          <a:xfrm>
            <a:off x="1055688" y="6015038"/>
            <a:ext cx="2982912" cy="781050"/>
            <a:chOff x="1220521" y="5791200"/>
            <a:chExt cx="2982585" cy="781110"/>
          </a:xfrm>
        </p:grpSpPr>
        <p:sp>
          <p:nvSpPr>
            <p:cNvPr id="137229" name="Rectangle 32"/>
            <p:cNvSpPr>
              <a:spLocks noChangeArrowheads="1"/>
            </p:cNvSpPr>
            <p:nvPr/>
          </p:nvSpPr>
          <p:spPr bwMode="auto">
            <a:xfrm>
              <a:off x="1679519" y="6172200"/>
              <a:ext cx="208084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3366FF"/>
                  </a:solidFill>
                  <a:ea typeface="ＭＳ Ｐゴシック" pitchFamily="34" charset="-128"/>
                  <a:cs typeface="Arial" charset="0"/>
                </a:rPr>
                <a:t>Breathlessness</a:t>
              </a:r>
            </a:p>
          </p:txBody>
        </p:sp>
        <p:sp>
          <p:nvSpPr>
            <p:cNvPr id="34" name="TextBox 2"/>
            <p:cNvSpPr txBox="1"/>
            <p:nvPr/>
          </p:nvSpPr>
          <p:spPr>
            <a:xfrm>
              <a:off x="1220521" y="5791200"/>
              <a:ext cx="1415895" cy="3699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 err="1">
                  <a:solidFill>
                    <a:srgbClr val="3366FF"/>
                  </a:solidFill>
                  <a:ea typeface="ＭＳ Ｐゴシック"/>
                  <a:cs typeface="Arial"/>
                </a:rPr>
                <a:t>mMRC</a:t>
              </a:r>
              <a:r>
                <a:rPr lang="en-US" dirty="0">
                  <a:solidFill>
                    <a:srgbClr val="3333CC">
                      <a:lumMod val="60000"/>
                      <a:lumOff val="40000"/>
                    </a:srgbClr>
                  </a:solidFill>
                  <a:ea typeface="ＭＳ Ｐゴシック"/>
                  <a:cs typeface="Arial"/>
                </a:rPr>
                <a:t>  </a:t>
              </a:r>
              <a:r>
                <a:rPr lang="en-US" dirty="0">
                  <a:solidFill>
                    <a:srgbClr val="3366FF"/>
                  </a:solidFill>
                  <a:ea typeface="ＭＳ Ｐゴシック"/>
                  <a:cs typeface="Arial"/>
                </a:rPr>
                <a:t>0–1</a:t>
              </a:r>
            </a:p>
          </p:txBody>
        </p:sp>
        <p:sp>
          <p:nvSpPr>
            <p:cNvPr id="137231" name="Rectangle 34"/>
            <p:cNvSpPr>
              <a:spLocks noChangeArrowheads="1"/>
            </p:cNvSpPr>
            <p:nvPr/>
          </p:nvSpPr>
          <p:spPr bwMode="auto">
            <a:xfrm>
              <a:off x="2909024" y="5791200"/>
              <a:ext cx="1294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3366FF"/>
                  </a:solidFill>
                  <a:ea typeface="ＭＳ Ｐゴシック" pitchFamily="34" charset="-128"/>
                  <a:cs typeface="Arial" charset="0"/>
                </a:rPr>
                <a:t>mMRC </a:t>
              </a:r>
              <a:r>
                <a:rPr lang="en-US" u="sng">
                  <a:solidFill>
                    <a:srgbClr val="3366FF"/>
                  </a:solidFill>
                  <a:ea typeface="ＭＳ Ｐゴシック" pitchFamily="34" charset="-128"/>
                  <a:cs typeface="Arial" charset="0"/>
                </a:rPr>
                <a:t>&gt;</a:t>
              </a:r>
              <a:r>
                <a:rPr lang="en-US">
                  <a:solidFill>
                    <a:srgbClr val="3366FF"/>
                  </a:solidFill>
                  <a:ea typeface="ＭＳ Ｐゴシック" pitchFamily="34" charset="-128"/>
                  <a:cs typeface="Arial" charset="0"/>
                </a:rPr>
                <a:t> 2</a:t>
              </a:r>
            </a:p>
          </p:txBody>
        </p:sp>
      </p:grpSp>
      <p:sp>
        <p:nvSpPr>
          <p:cNvPr id="137228" name="Tekstfelt 35"/>
          <p:cNvSpPr txBox="1">
            <a:spLocks noChangeArrowheads="1"/>
          </p:cNvSpPr>
          <p:nvPr/>
        </p:nvSpPr>
        <p:spPr bwMode="auto">
          <a:xfrm>
            <a:off x="3962400" y="2298700"/>
            <a:ext cx="14478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≥ 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       </a:t>
            </a:r>
            <a:r>
              <a:rPr lang="da-DK" sz="1600" i="1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or</a:t>
            </a:r>
            <a:r>
              <a:rPr lang="da-DK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 </a:t>
            </a:r>
            <a:r>
              <a:rPr lang="da-DK" sz="1600" u="sng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&gt;</a:t>
            </a:r>
            <a:r>
              <a:rPr lang="da-DK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1  leading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 to  hospital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   admission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a-DK" sz="1600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a-DK" sz="1600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1  (not leading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    to hospital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   admission)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sz="160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992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el 30"/>
          <p:cNvGraphicFramePr>
            <a:graphicFrameLocks noGrp="1"/>
          </p:cNvGraphicFramePr>
          <p:nvPr>
            <p:extLst/>
          </p:nvPr>
        </p:nvGraphicFramePr>
        <p:xfrm>
          <a:off x="152400" y="3200400"/>
          <a:ext cx="8772525" cy="32623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5021"/>
                <a:gridCol w="2407755"/>
                <a:gridCol w="1828787"/>
                <a:gridCol w="1752588"/>
                <a:gridCol w="923981"/>
                <a:gridCol w="914393"/>
              </a:tblGrid>
              <a:tr h="670851"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Patient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err="1" smtClean="0"/>
                        <a:t>Characteristic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err="1" smtClean="0"/>
                        <a:t>Spirometric</a:t>
                      </a:r>
                      <a:r>
                        <a:rPr lang="da-DK" sz="1800" dirty="0" smtClean="0"/>
                        <a:t> </a:t>
                      </a:r>
                      <a:r>
                        <a:rPr lang="da-DK" sz="1800" dirty="0" err="1" smtClean="0"/>
                        <a:t>Classification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err="1" smtClean="0"/>
                        <a:t>Exacerbations</a:t>
                      </a:r>
                      <a:r>
                        <a:rPr lang="da-DK" sz="1800" dirty="0" smtClean="0"/>
                        <a:t> per </a:t>
                      </a:r>
                      <a:r>
                        <a:rPr lang="da-DK" sz="1800" dirty="0" err="1" smtClean="0"/>
                        <a:t>year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>
                          <a:solidFill>
                            <a:schemeClr val="bg1"/>
                          </a:solidFill>
                          <a:latin typeface="+mn-lt"/>
                          <a:cs typeface="Times New Roman"/>
                        </a:rPr>
                        <a:t>CAT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err="1" smtClean="0"/>
                        <a:t>mMRC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/>
                </a:tc>
              </a:tr>
              <a:tr h="640204"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A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Low </a:t>
                      </a:r>
                      <a:r>
                        <a:rPr lang="da-DK" sz="1800" dirty="0" err="1" smtClean="0"/>
                        <a:t>Risk</a:t>
                      </a:r>
                      <a:endParaRPr lang="da-DK" sz="1800" dirty="0" smtClean="0"/>
                    </a:p>
                    <a:p>
                      <a:pPr algn="ctr"/>
                      <a:r>
                        <a:rPr lang="da-DK" sz="1800" baseline="0" dirty="0" smtClean="0"/>
                        <a:t> </a:t>
                      </a:r>
                      <a:r>
                        <a:rPr lang="da-DK" sz="1800" baseline="0" dirty="0" err="1" smtClean="0"/>
                        <a:t>Less</a:t>
                      </a:r>
                      <a:r>
                        <a:rPr lang="da-DK" sz="1800" baseline="0" dirty="0" smtClean="0"/>
                        <a:t> Symptoms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GOLD 1-2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≤ 1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&lt; 10</a:t>
                      </a:r>
                      <a:endParaRPr lang="da-DK" sz="18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0-1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</a:tr>
              <a:tr h="640204"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B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Low </a:t>
                      </a:r>
                      <a:r>
                        <a:rPr lang="da-DK" sz="1800" dirty="0" err="1" smtClean="0"/>
                        <a:t>Risk</a:t>
                      </a:r>
                      <a:endParaRPr lang="da-DK" sz="1800" dirty="0" smtClean="0"/>
                    </a:p>
                    <a:p>
                      <a:pPr algn="ctr"/>
                      <a:r>
                        <a:rPr lang="da-DK" sz="1800" dirty="0" smtClean="0"/>
                        <a:t>More Symptoms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GOLD 1-2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dirty="0" smtClean="0"/>
                        <a:t>≤ 1</a:t>
                      </a:r>
                      <a:endParaRPr lang="da-DK" sz="1800" dirty="0" smtClean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u="sng" dirty="0" smtClean="0">
                          <a:solidFill>
                            <a:srgbClr val="000000"/>
                          </a:solidFill>
                          <a:latin typeface="+mn-lt"/>
                          <a:cs typeface="Times New Roman"/>
                        </a:rPr>
                        <a:t>&gt;</a:t>
                      </a:r>
                      <a:r>
                        <a:rPr lang="da-DK" sz="1800" u="none" dirty="0" smtClean="0">
                          <a:solidFill>
                            <a:srgbClr val="000000"/>
                          </a:solidFill>
                          <a:latin typeface="+mn-lt"/>
                          <a:cs typeface="Times New Roman"/>
                        </a:rPr>
                        <a:t> 10</a:t>
                      </a: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u="sng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da-DK" sz="1800" u="non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a-DK" sz="1800" dirty="0" smtClean="0"/>
                        <a:t>2</a:t>
                      </a:r>
                      <a:endParaRPr lang="da-DK" sz="1800" dirty="0" smtClean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</a:tr>
              <a:tr h="640204"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C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High </a:t>
                      </a:r>
                      <a:r>
                        <a:rPr lang="da-DK" sz="1800" dirty="0" err="1" smtClean="0"/>
                        <a:t>Risk</a:t>
                      </a:r>
                      <a:endParaRPr lang="da-DK" sz="1800" dirty="0" smtClean="0"/>
                    </a:p>
                    <a:p>
                      <a:pPr algn="ctr"/>
                      <a:r>
                        <a:rPr lang="da-DK" sz="1800" dirty="0" smtClean="0"/>
                        <a:t> </a:t>
                      </a:r>
                      <a:r>
                        <a:rPr lang="da-DK" sz="1800" dirty="0" err="1" smtClean="0"/>
                        <a:t>Less</a:t>
                      </a:r>
                      <a:r>
                        <a:rPr lang="da-DK" sz="1800" dirty="0" smtClean="0"/>
                        <a:t> Symptoms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GOLD 3-4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u="sng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da-DK" sz="1800" u="none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da-DK" sz="1800" dirty="0" smtClean="0"/>
                        <a:t>2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>
                          <a:solidFill>
                            <a:srgbClr val="000000"/>
                          </a:solidFill>
                          <a:latin typeface="+mn-lt"/>
                          <a:cs typeface="Times New Roman"/>
                        </a:rPr>
                        <a:t>&lt; 10</a:t>
                      </a:r>
                      <a:endParaRPr lang="da-DK" sz="1800" dirty="0">
                        <a:solidFill>
                          <a:srgbClr val="00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0-1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</a:tr>
              <a:tr h="670851"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D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High </a:t>
                      </a:r>
                      <a:r>
                        <a:rPr lang="da-DK" sz="1800" dirty="0" err="1" smtClean="0"/>
                        <a:t>Risk</a:t>
                      </a:r>
                      <a:endParaRPr lang="da-DK" sz="1800" dirty="0" smtClean="0"/>
                    </a:p>
                    <a:p>
                      <a:pPr algn="ctr"/>
                      <a:r>
                        <a:rPr lang="da-DK" sz="1800" dirty="0" smtClean="0"/>
                        <a:t>More Symptoms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 smtClean="0"/>
                        <a:t>GOLD 3-4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u="sng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da-DK" sz="1800" u="non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a-DK" sz="1800" dirty="0" smtClean="0"/>
                        <a:t>2</a:t>
                      </a:r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u="sng" dirty="0" smtClean="0">
                          <a:solidFill>
                            <a:srgbClr val="000000"/>
                          </a:solidFill>
                          <a:latin typeface="+mn-lt"/>
                          <a:cs typeface="Times New Roman"/>
                        </a:rPr>
                        <a:t>&gt;</a:t>
                      </a:r>
                      <a:r>
                        <a:rPr lang="da-DK" sz="1800" dirty="0" smtClean="0">
                          <a:solidFill>
                            <a:srgbClr val="000000"/>
                          </a:solidFill>
                          <a:latin typeface="+mn-lt"/>
                          <a:cs typeface="Times New Roman"/>
                        </a:rPr>
                        <a:t> 10</a:t>
                      </a:r>
                      <a:endParaRPr lang="da-DK" sz="1800" dirty="0">
                        <a:solidFill>
                          <a:srgbClr val="00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u="sng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da-DK" sz="1800" u="non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a-DK" sz="1800" dirty="0" smtClean="0"/>
                        <a:t>2</a:t>
                      </a:r>
                      <a:endParaRPr lang="da-DK" sz="1800" dirty="0" smtClean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  <a:p>
                      <a:pPr algn="ctr"/>
                      <a:endParaRPr lang="da-DK" sz="1800" dirty="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91439" marR="91439" marT="45729" marB="45729" anchor="ctr"/>
                </a:tc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3810000" y="1828800"/>
            <a:ext cx="4876800" cy="0"/>
          </a:xfrm>
          <a:prstGeom prst="line">
            <a:avLst/>
          </a:prstGeom>
          <a:ln w="28575" cmpd="sng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3657600" y="228600"/>
            <a:ext cx="5334000" cy="1406525"/>
          </a:xfrm>
        </p:spPr>
        <p:txBody>
          <a:bodyPr/>
          <a:lstStyle/>
          <a:p>
            <a:pPr algn="l">
              <a:defRPr/>
            </a:pPr>
            <a:r>
              <a:rPr lang="en-US" sz="1800" b="0" kern="1200" dirty="0">
                <a:latin typeface="Tahoma" charset="0"/>
              </a:rPr>
              <a:t>Global Strategy for Diagnosis, Management and Prevention of COPD</a:t>
            </a:r>
            <a:br>
              <a:rPr lang="en-US" sz="1800" b="0" kern="1200" dirty="0">
                <a:latin typeface="Tahoma" charset="0"/>
              </a:rPr>
            </a:br>
            <a:r>
              <a:rPr lang="da-DK" sz="4000" b="0" dirty="0" err="1" smtClean="0">
                <a:latin typeface="Tahoma"/>
                <a:cs typeface="Tahoma"/>
              </a:rPr>
              <a:t>Combined</a:t>
            </a:r>
            <a:r>
              <a:rPr lang="da-DK" sz="4000" b="0" dirty="0" smtClean="0">
                <a:latin typeface="Tahoma"/>
                <a:cs typeface="Tahoma"/>
              </a:rPr>
              <a:t> </a:t>
            </a:r>
            <a:r>
              <a:rPr lang="da-DK" sz="4000" b="0" dirty="0" err="1">
                <a:latin typeface="Tahoma"/>
                <a:cs typeface="Tahoma"/>
              </a:rPr>
              <a:t>A</a:t>
            </a:r>
            <a:r>
              <a:rPr lang="da-DK" sz="4000" b="0" dirty="0" err="1" smtClean="0">
                <a:latin typeface="Tahoma"/>
                <a:cs typeface="Tahoma"/>
              </a:rPr>
              <a:t>ssessment</a:t>
            </a:r>
            <a:r>
              <a:rPr lang="da-DK" sz="4000" b="0" dirty="0" smtClean="0">
                <a:latin typeface="Tahoma"/>
                <a:cs typeface="Tahoma"/>
              </a:rPr>
              <a:t> of COPD</a:t>
            </a:r>
            <a:endParaRPr lang="da-DK" sz="4000" b="0" dirty="0">
              <a:latin typeface="Tahoma"/>
              <a:cs typeface="Tahoma"/>
            </a:endParaRPr>
          </a:p>
        </p:txBody>
      </p:sp>
      <p:sp>
        <p:nvSpPr>
          <p:cNvPr id="49200" name="TextBox 1"/>
          <p:cNvSpPr txBox="1">
            <a:spLocks noChangeArrowheads="1"/>
          </p:cNvSpPr>
          <p:nvPr/>
        </p:nvSpPr>
        <p:spPr bwMode="auto">
          <a:xfrm>
            <a:off x="3657600" y="1905000"/>
            <a:ext cx="5181600" cy="12001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i="1">
                <a:solidFill>
                  <a:srgbClr val="FFFFFF"/>
                </a:solidFill>
              </a:rPr>
              <a:t>When assessing risk, choose the </a:t>
            </a:r>
            <a:r>
              <a:rPr lang="en-US" sz="1800" b="1" i="1">
                <a:solidFill>
                  <a:srgbClr val="FFFFFF"/>
                </a:solidFill>
              </a:rPr>
              <a:t>highest</a:t>
            </a:r>
            <a:r>
              <a:rPr lang="en-US" sz="1800" i="1">
                <a:solidFill>
                  <a:srgbClr val="FFFFFF"/>
                </a:solidFill>
              </a:rPr>
              <a:t> risk according to GOLD grade or exacerbation history. One or more hospitalizations for COPD exacerbations should be considered high risk.)</a:t>
            </a:r>
            <a:r>
              <a:rPr lang="en-US" sz="18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9201" name="TextBox 1"/>
          <p:cNvSpPr txBox="1">
            <a:spLocks noChangeArrowheads="1"/>
          </p:cNvSpPr>
          <p:nvPr/>
        </p:nvSpPr>
        <p:spPr bwMode="auto">
          <a:xfrm>
            <a:off x="1676400" y="6505575"/>
            <a:ext cx="6096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</a:rPr>
              <a:t>© </a:t>
            </a:r>
            <a:r>
              <a:rPr lang="en-US" sz="1200" dirty="0" smtClean="0">
                <a:solidFill>
                  <a:srgbClr val="FFFFFF"/>
                </a:solidFill>
              </a:rPr>
              <a:t>2015 </a:t>
            </a:r>
            <a:r>
              <a:rPr lang="en-US" sz="1200" dirty="0">
                <a:solidFill>
                  <a:srgbClr val="FFFFFF"/>
                </a:solidFill>
              </a:rPr>
              <a:t>Global Initiative for Chronic Obstructive Lung Disease</a:t>
            </a:r>
          </a:p>
        </p:txBody>
      </p:sp>
      <p:pic>
        <p:nvPicPr>
          <p:cNvPr id="2" name="Billede 1" descr="GOLD squ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" y="96642"/>
            <a:ext cx="3534046" cy="265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2017</a:t>
            </a:r>
            <a:endParaRPr lang="en-US" dirty="0"/>
          </a:p>
        </p:txBody>
      </p:sp>
      <p:pic>
        <p:nvPicPr>
          <p:cNvPr id="1026" name="Picture 2" descr="C:\Users\ASUS\Desktop\Untitl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26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76400"/>
            <a:ext cx="8001000" cy="48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SzPct val="65000"/>
              <a:buNone/>
              <a:defRPr/>
            </a:pPr>
            <a:r>
              <a:rPr lang="vi-VN" sz="2400" dirty="0" err="1" smtClean="0">
                <a:latin typeface="Tahoma" pitchFamily="34" charset="0"/>
              </a:rPr>
              <a:t>Các</a:t>
            </a:r>
            <a:r>
              <a:rPr lang="vi-VN" sz="2400" dirty="0" smtClean="0">
                <a:latin typeface="Tahoma" pitchFamily="34" charset="0"/>
              </a:rPr>
              <a:t> </a:t>
            </a:r>
            <a:r>
              <a:rPr lang="vi-VN" sz="2400" dirty="0" err="1" smtClean="0">
                <a:latin typeface="Tahoma" pitchFamily="34" charset="0"/>
              </a:rPr>
              <a:t>bệnh</a:t>
            </a:r>
            <a:r>
              <a:rPr lang="vi-VN" sz="2400" dirty="0" smtClean="0">
                <a:latin typeface="Tahoma" pitchFamily="34" charset="0"/>
              </a:rPr>
              <a:t> </a:t>
            </a:r>
            <a:r>
              <a:rPr lang="vi-VN" sz="2400" dirty="0" err="1" smtClean="0">
                <a:latin typeface="Tahoma" pitchFamily="34" charset="0"/>
              </a:rPr>
              <a:t>cùng</a:t>
            </a:r>
            <a:r>
              <a:rPr lang="vi-VN" sz="2400" dirty="0">
                <a:latin typeface="Tahoma" pitchFamily="34" charset="0"/>
              </a:rPr>
              <a:t> nguy </a:t>
            </a:r>
            <a:r>
              <a:rPr lang="vi-VN" sz="2400" dirty="0" smtClean="0">
                <a:latin typeface="Tahoma" pitchFamily="34" charset="0"/>
              </a:rPr>
              <a:t>cơ, </a:t>
            </a:r>
            <a:r>
              <a:rPr lang="vi-VN" sz="2400" dirty="0" err="1" smtClean="0">
                <a:latin typeface="Tahoma" pitchFamily="34" charset="0"/>
              </a:rPr>
              <a:t>biểu</a:t>
            </a:r>
            <a:r>
              <a:rPr lang="vi-VN" sz="2400" dirty="0" smtClean="0">
                <a:latin typeface="Tahoma" pitchFamily="34" charset="0"/>
              </a:rPr>
              <a:t> </a:t>
            </a:r>
            <a:r>
              <a:rPr lang="vi-VN" sz="2400" dirty="0" err="1" smtClean="0">
                <a:latin typeface="Tahoma" pitchFamily="34" charset="0"/>
              </a:rPr>
              <a:t>hiện</a:t>
            </a:r>
            <a:r>
              <a:rPr lang="vi-VN" sz="2400" dirty="0">
                <a:latin typeface="Tahoma" pitchFamily="34" charset="0"/>
              </a:rPr>
              <a:t> </a:t>
            </a:r>
            <a:r>
              <a:rPr lang="vi-VN" sz="2400" dirty="0" err="1">
                <a:latin typeface="Tahoma" pitchFamily="34" charset="0"/>
              </a:rPr>
              <a:t>ngoài</a:t>
            </a:r>
            <a:r>
              <a:rPr lang="vi-VN" sz="2400" dirty="0">
                <a:latin typeface="Tahoma" pitchFamily="34" charset="0"/>
              </a:rPr>
              <a:t> </a:t>
            </a:r>
            <a:r>
              <a:rPr lang="vi-VN" sz="2400" dirty="0" err="1" smtClean="0">
                <a:latin typeface="Tahoma" pitchFamily="34" charset="0"/>
              </a:rPr>
              <a:t>phổi</a:t>
            </a:r>
            <a:r>
              <a:rPr lang="vi-VN" sz="2400" dirty="0">
                <a:latin typeface="Tahoma" pitchFamily="34" charset="0"/>
              </a:rPr>
              <a:t> </a:t>
            </a:r>
            <a:r>
              <a:rPr lang="vi-VN" sz="2400" dirty="0" err="1" smtClean="0">
                <a:latin typeface="Tahoma" pitchFamily="34" charset="0"/>
              </a:rPr>
              <a:t>của</a:t>
            </a:r>
            <a:r>
              <a:rPr lang="vi-VN" sz="2400" dirty="0">
                <a:latin typeface="Tahoma" pitchFamily="34" charset="0"/>
              </a:rPr>
              <a:t> COPD hay </a:t>
            </a:r>
            <a:r>
              <a:rPr lang="vi-VN" sz="2400" dirty="0" err="1" smtClean="0">
                <a:latin typeface="Tahoma" pitchFamily="34" charset="0"/>
              </a:rPr>
              <a:t>bệnh</a:t>
            </a:r>
            <a:r>
              <a:rPr lang="vi-VN" sz="2400" dirty="0">
                <a:latin typeface="Tahoma" pitchFamily="34" charset="0"/>
              </a:rPr>
              <a:t> </a:t>
            </a:r>
            <a:r>
              <a:rPr lang="vi-VN" sz="2400" dirty="0" smtClean="0">
                <a:latin typeface="Tahoma" pitchFamily="34" charset="0"/>
              </a:rPr>
              <a:t>gây ra </a:t>
            </a:r>
            <a:r>
              <a:rPr lang="vi-VN" sz="2400" dirty="0">
                <a:latin typeface="Tahoma" pitchFamily="34" charset="0"/>
              </a:rPr>
              <a:t>do </a:t>
            </a:r>
            <a:r>
              <a:rPr lang="vi-VN" sz="2400" dirty="0" err="1" smtClean="0">
                <a:latin typeface="Tahoma" pitchFamily="34" charset="0"/>
              </a:rPr>
              <a:t>biến</a:t>
            </a:r>
            <a:r>
              <a:rPr lang="vi-VN" sz="2400" dirty="0">
                <a:latin typeface="Tahoma" pitchFamily="34" charset="0"/>
              </a:rPr>
              <a:t> </a:t>
            </a:r>
            <a:r>
              <a:rPr lang="vi-VN" sz="2400" dirty="0" err="1" smtClean="0">
                <a:latin typeface="Tahoma" pitchFamily="34" charset="0"/>
              </a:rPr>
              <a:t>chứng</a:t>
            </a:r>
            <a:r>
              <a:rPr lang="vi-VN" sz="2400" dirty="0" smtClean="0">
                <a:latin typeface="Tahoma" pitchFamily="34" charset="0"/>
              </a:rPr>
              <a:t> COPD</a:t>
            </a:r>
            <a:endParaRPr lang="nl-NL" sz="2400" dirty="0" smtClean="0">
              <a:latin typeface="Tahoma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A5FF4B"/>
              </a:buClr>
              <a:buFontTx/>
              <a:buChar char="•"/>
              <a:defRPr/>
            </a:pPr>
            <a:r>
              <a:rPr lang="nl-NL" sz="2400" dirty="0" smtClean="0">
                <a:latin typeface="Tahoma" pitchFamily="34" charset="0"/>
              </a:rPr>
              <a:t>Tim mạch: bệnh mạch vanh</a:t>
            </a:r>
            <a:r>
              <a:rPr lang="vi-VN" sz="2400" dirty="0">
                <a:latin typeface="Tahoma" pitchFamily="34" charset="0"/>
              </a:rPr>
              <a:t>, tăng </a:t>
            </a:r>
            <a:r>
              <a:rPr lang="vi-VN" sz="2400" dirty="0" err="1" smtClean="0">
                <a:latin typeface="Tahoma" pitchFamily="34" charset="0"/>
              </a:rPr>
              <a:t>huyết</a:t>
            </a:r>
            <a:r>
              <a:rPr lang="vi-VN" sz="2400" dirty="0">
                <a:latin typeface="Tahoma" pitchFamily="34" charset="0"/>
              </a:rPr>
              <a:t> </a:t>
            </a:r>
            <a:r>
              <a:rPr lang="vi-VN" sz="2400" dirty="0" err="1">
                <a:latin typeface="Tahoma" pitchFamily="34" charset="0"/>
              </a:rPr>
              <a:t>áp</a:t>
            </a:r>
            <a:endParaRPr lang="nl-NL" sz="2400" dirty="0" smtClean="0">
              <a:latin typeface="Tahoma" pitchFamily="34" charset="0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Clr>
                <a:srgbClr val="A5FF4B"/>
              </a:buClr>
              <a:buFontTx/>
              <a:buChar char="•"/>
              <a:defRPr/>
            </a:pPr>
            <a:r>
              <a:rPr lang="nl-NL" sz="2400" dirty="0" smtClean="0">
                <a:latin typeface="Tahoma" pitchFamily="34" charset="0"/>
              </a:rPr>
              <a:t>Loãng xương, thiếu máu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A5FF4B"/>
              </a:buClr>
              <a:buFontTx/>
              <a:buChar char="•"/>
              <a:defRPr/>
            </a:pPr>
            <a:r>
              <a:rPr lang="nl-NL" sz="2400" dirty="0" smtClean="0">
                <a:latin typeface="Tahoma" pitchFamily="34" charset="0"/>
              </a:rPr>
              <a:t>Nhiễm trùng hô hấp</a:t>
            </a:r>
            <a:r>
              <a:rPr lang="vi-VN" sz="2400" dirty="0">
                <a:latin typeface="Tahoma" pitchFamily="34" charset="0"/>
              </a:rPr>
              <a:t>: viêm </a:t>
            </a:r>
            <a:r>
              <a:rPr lang="vi-VN" sz="2400" dirty="0" err="1">
                <a:latin typeface="Tahoma" pitchFamily="34" charset="0"/>
              </a:rPr>
              <a:t>phổi</a:t>
            </a:r>
            <a:endParaRPr lang="nl-NL" sz="2400" dirty="0" smtClean="0">
              <a:latin typeface="Tahoma" pitchFamily="34" charset="0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Clr>
                <a:srgbClr val="A5FF4B"/>
              </a:buClr>
              <a:buFontTx/>
              <a:buChar char="•"/>
              <a:defRPr/>
            </a:pPr>
            <a:r>
              <a:rPr lang="nl-NL" sz="2400" dirty="0" smtClean="0">
                <a:latin typeface="Tahoma" pitchFamily="34" charset="0"/>
              </a:rPr>
              <a:t>Lo âu, trầm cảm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Clr>
                <a:srgbClr val="A5FF4B"/>
              </a:buClr>
              <a:buFontTx/>
              <a:buChar char="•"/>
              <a:defRPr/>
            </a:pPr>
            <a:r>
              <a:rPr lang="nl-NL" sz="2400" dirty="0" smtClean="0">
                <a:latin typeface="Tahoma" pitchFamily="34" charset="0"/>
              </a:rPr>
              <a:t>Đái tháo đường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Clr>
                <a:srgbClr val="A5FF4B"/>
              </a:buClr>
              <a:buFontTx/>
              <a:buChar char="•"/>
              <a:defRPr/>
            </a:pPr>
            <a:r>
              <a:rPr lang="nl-NL" sz="2400" dirty="0" smtClean="0">
                <a:latin typeface="Tahoma" pitchFamily="34" charset="0"/>
              </a:rPr>
              <a:t>Ung thư phổi</a:t>
            </a:r>
            <a:endParaRPr lang="nl-NL" sz="2400" dirty="0">
              <a:latin typeface="Tahoma" pitchFamily="34" charset="0"/>
            </a:endParaRPr>
          </a:p>
          <a:p>
            <a:pPr lvl="1" eaLnBrk="1" hangingPunct="1">
              <a:spcBef>
                <a:spcPct val="35000"/>
              </a:spcBef>
              <a:buClr>
                <a:srgbClr val="A5FF4B"/>
              </a:buClr>
              <a:buNone/>
              <a:defRPr/>
            </a:pPr>
            <a:endParaRPr lang="en-US" altLang="ja-JP" dirty="0" smtClean="0"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57400" y="457200"/>
            <a:ext cx="4724400" cy="1066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BỆNH ĐỒNG MẮC</a:t>
            </a:r>
            <a:endParaRPr lang="en-US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8305800" cy="914400"/>
          </a:xfrm>
        </p:spPr>
        <p:txBody>
          <a:bodyPr/>
          <a:lstStyle/>
          <a:p>
            <a:r>
              <a:rPr lang="en-US" dirty="0" smtClean="0"/>
              <a:t>ĐÁNH GIÁ HEN NGOÀI ĐỢT CẤP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1"/>
            <a:ext cx="8915400" cy="4114800"/>
          </a:xfrm>
        </p:spPr>
      </p:pic>
      <p:sp>
        <p:nvSpPr>
          <p:cNvPr id="3" name="TextBox 2"/>
          <p:cNvSpPr txBox="1"/>
          <p:nvPr/>
        </p:nvSpPr>
        <p:spPr>
          <a:xfrm>
            <a:off x="228600" y="6172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i="1" dirty="0">
                <a:solidFill>
                  <a:srgbClr val="FF0000"/>
                </a:solidFill>
              </a:rPr>
              <a:t>GINA 2016,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206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 bwMode="auto">
          <a:xfrm>
            <a:off x="173038" y="250825"/>
            <a:ext cx="759777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AU" altLang="en-US" smtClean="0">
                <a:ea typeface="ＭＳ Ｐゴシック" pitchFamily="34" charset="-128"/>
              </a:rPr>
              <a:t>Assessment of risk factors for poor asthma outcomes</a:t>
            </a:r>
          </a:p>
        </p:txBody>
      </p:sp>
      <p:sp>
        <p:nvSpPr>
          <p:cNvPr id="57353" name="TextBox 4"/>
          <p:cNvSpPr txBox="1">
            <a:spLocks noChangeArrowheads="1"/>
          </p:cNvSpPr>
          <p:nvPr/>
        </p:nvSpPr>
        <p:spPr bwMode="auto">
          <a:xfrm>
            <a:off x="160338" y="6635750"/>
            <a:ext cx="284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AU" altLang="en-US" sz="1200" i="1" dirty="0">
                <a:solidFill>
                  <a:srgbClr val="FFFFFF"/>
                </a:solidFill>
              </a:rPr>
              <a:t>GINA </a:t>
            </a:r>
            <a:r>
              <a:rPr lang="en-AU" altLang="en-US" sz="1200" i="1" dirty="0" smtClean="0">
                <a:solidFill>
                  <a:srgbClr val="FFFFFF"/>
                </a:solidFill>
              </a:rPr>
              <a:t>2016, </a:t>
            </a:r>
            <a:r>
              <a:rPr lang="en-AU" altLang="en-US" sz="1200" i="1" dirty="0">
                <a:solidFill>
                  <a:srgbClr val="FFFFFF"/>
                </a:solidFill>
              </a:rPr>
              <a:t>Box </a:t>
            </a:r>
            <a:r>
              <a:rPr lang="en-AU" altLang="en-US" sz="1200" i="1" dirty="0" smtClean="0">
                <a:solidFill>
                  <a:srgbClr val="FFFFFF"/>
                </a:solidFill>
              </a:rPr>
              <a:t>2-2B (3/4)</a:t>
            </a:r>
            <a:endParaRPr lang="en-AU" altLang="en-US" sz="12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447800"/>
            <a:ext cx="7772400" cy="482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lvl="0" indent="-174625" fontAlgn="base">
              <a:spcBef>
                <a:spcPts val="3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dirty="0" smtClean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High SABA use (with increased mortality if &gt;1 x 200-dose canister/month</a:t>
            </a:r>
          </a:p>
          <a:p>
            <a:pPr marL="174625" lvl="0" indent="-174625" fontAlgn="base">
              <a:spcBef>
                <a:spcPts val="3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Uncontrolled asthma symptoms</a:t>
            </a:r>
          </a:p>
          <a:p>
            <a:pPr marL="174625" lvl="0" indent="-174625" fontAlgn="base">
              <a:spcBef>
                <a:spcPts val="3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Inadequate </a:t>
            </a: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ICS: not prescribed ICS; poor </a:t>
            </a:r>
            <a:r>
              <a:rPr lang="en-US" altLang="en-US" sz="2000" dirty="0" err="1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adherence;incorrect</a:t>
            </a: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inhaler technique</a:t>
            </a:r>
          </a:p>
          <a:p>
            <a:pPr marL="174625" lvl="0" indent="-174625" fontAlgn="base">
              <a:spcBef>
                <a:spcPts val="3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Low FEV1, especially if &lt;60% predicted</a:t>
            </a:r>
          </a:p>
          <a:p>
            <a:pPr lvl="0" fontAlgn="base">
              <a:spcBef>
                <a:spcPts val="30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•  Major psychological or socioeconomic problems</a:t>
            </a:r>
          </a:p>
          <a:p>
            <a:pPr marL="174625" lvl="0" indent="-174625" fontAlgn="base">
              <a:spcBef>
                <a:spcPts val="3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Exposures: smoking; allergen exposure if sensitized</a:t>
            </a:r>
          </a:p>
          <a:p>
            <a:pPr marL="174625" lvl="0" indent="-174625" fontAlgn="base">
              <a:spcBef>
                <a:spcPts val="3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Comorbidities: </a:t>
            </a:r>
            <a:r>
              <a:rPr lang="en-US" altLang="en-US" sz="2000" dirty="0" err="1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obesity;rhinosinusitis</a:t>
            </a: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, confirmed food allergy</a:t>
            </a:r>
          </a:p>
          <a:p>
            <a:pPr lvl="0" fontAlgn="base">
              <a:spcBef>
                <a:spcPts val="30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•  Sputum or blood eosinophilia</a:t>
            </a:r>
          </a:p>
          <a:p>
            <a:pPr marL="174625" lvl="0" indent="-174625" fontAlgn="base">
              <a:spcBef>
                <a:spcPts val="3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Pregnancy</a:t>
            </a:r>
          </a:p>
          <a:p>
            <a:pPr lvl="0" fontAlgn="base">
              <a:spcBef>
                <a:spcPts val="30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Other major independent risk factors for flare-ups (exacerbations) </a:t>
            </a:r>
          </a:p>
          <a:p>
            <a:pPr marL="174625" lvl="0" indent="-174625" fontAlgn="base">
              <a:spcBef>
                <a:spcPts val="3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Ever intubated or in intensive care unit for asthma</a:t>
            </a:r>
          </a:p>
          <a:p>
            <a:pPr marL="174625" lvl="0" indent="-174625" fontAlgn="base">
              <a:spcBef>
                <a:spcPts val="3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>
                <a:solidFill>
                  <a:srgbClr val="13467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≥1 severe exacerbation in last 12 months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55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GINA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YẾU TỐ NGUY CƠ LÀM TẮC NGHẼN ĐƯỜNG DẪN KHÍ CỐ </a:t>
            </a:r>
            <a:r>
              <a:rPr lang="en-US" dirty="0" smtClean="0"/>
              <a:t>ĐỊNH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Thiếu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ICS</a:t>
            </a:r>
          </a:p>
          <a:p>
            <a:pPr lvl="1"/>
            <a:r>
              <a:rPr lang="en-US" dirty="0" err="1" smtClean="0"/>
              <a:t>Phơi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: </a:t>
            </a:r>
            <a:r>
              <a:rPr lang="en-US" dirty="0" err="1" smtClean="0"/>
              <a:t>khói</a:t>
            </a:r>
            <a:r>
              <a:rPr lang="en-US" dirty="0" smtClean="0"/>
              <a:t>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lá,khí</a:t>
            </a:r>
            <a:r>
              <a:rPr lang="en-US" dirty="0" smtClean="0"/>
              <a:t> </a:t>
            </a:r>
            <a:r>
              <a:rPr lang="en-US" dirty="0" err="1" smtClean="0"/>
              <a:t>độc</a:t>
            </a:r>
            <a:r>
              <a:rPr lang="en-US" dirty="0" smtClean="0"/>
              <a:t> </a:t>
            </a:r>
            <a:r>
              <a:rPr lang="en-US" dirty="0" err="1" smtClean="0"/>
              <a:t>hại</a:t>
            </a:r>
            <a:r>
              <a:rPr lang="en-US" dirty="0" smtClean="0"/>
              <a:t>, </a:t>
            </a:r>
            <a:r>
              <a:rPr lang="en-US" dirty="0" err="1" smtClean="0"/>
              <a:t>nghề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FEV1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thấp</a:t>
            </a:r>
            <a:r>
              <a:rPr lang="en-US" dirty="0" smtClean="0"/>
              <a:t>,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nhầy</a:t>
            </a:r>
            <a:r>
              <a:rPr lang="en-US" dirty="0" smtClean="0"/>
              <a:t> </a:t>
            </a:r>
            <a:r>
              <a:rPr lang="en-US" dirty="0" err="1" smtClean="0"/>
              <a:t>mạn</a:t>
            </a:r>
            <a:r>
              <a:rPr lang="en-US" dirty="0" smtClean="0"/>
              <a:t>, </a:t>
            </a:r>
            <a:r>
              <a:rPr lang="en-US" dirty="0" err="1" smtClean="0"/>
              <a:t>tăng</a:t>
            </a:r>
            <a:r>
              <a:rPr lang="en-US" dirty="0" smtClean="0"/>
              <a:t> eosinophil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96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ĐỢT CẤP COPD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xấu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hằng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>
              <a:buNone/>
            </a:pPr>
            <a:endParaRPr lang="vi-VN" dirty="0"/>
          </a:p>
        </p:txBody>
      </p:sp>
      <p:sp>
        <p:nvSpPr>
          <p:cNvPr id="4" name="Down Arrow 3"/>
          <p:cNvSpPr/>
          <p:nvPr/>
        </p:nvSpPr>
        <p:spPr>
          <a:xfrm>
            <a:off x="3962400" y="3086100"/>
            <a:ext cx="3048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/>
          <p:cNvSpPr txBox="1"/>
          <p:nvPr/>
        </p:nvSpPr>
        <p:spPr>
          <a:xfrm>
            <a:off x="838200" y="3962400"/>
            <a:ext cx="7391400" cy="27084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400" dirty="0" smtClean="0"/>
              <a:t> </a:t>
            </a:r>
            <a:r>
              <a:rPr lang="en-US" sz="3400" dirty="0" err="1" smtClean="0"/>
              <a:t>Ảnh</a:t>
            </a:r>
            <a:r>
              <a:rPr lang="en-US" sz="3400" dirty="0" smtClean="0"/>
              <a:t> </a:t>
            </a:r>
            <a:r>
              <a:rPr lang="en-US" sz="3400" dirty="0" err="1" smtClean="0"/>
              <a:t>hưởng</a:t>
            </a:r>
            <a:r>
              <a:rPr lang="en-US" sz="3400" dirty="0" smtClean="0"/>
              <a:t> </a:t>
            </a:r>
            <a:r>
              <a:rPr lang="en-US" sz="3400" dirty="0" err="1" smtClean="0"/>
              <a:t>chất</a:t>
            </a:r>
            <a:r>
              <a:rPr lang="en-US" sz="3400" dirty="0" smtClean="0"/>
              <a:t> </a:t>
            </a:r>
            <a:r>
              <a:rPr lang="en-US" sz="3400" dirty="0" err="1" smtClean="0"/>
              <a:t>lượng</a:t>
            </a:r>
            <a:r>
              <a:rPr lang="en-US" sz="3400" dirty="0" smtClean="0"/>
              <a:t> </a:t>
            </a:r>
            <a:r>
              <a:rPr lang="en-US" sz="3400" dirty="0" err="1" smtClean="0"/>
              <a:t>cuộc</a:t>
            </a:r>
            <a:r>
              <a:rPr lang="en-US" sz="3400" dirty="0" smtClean="0"/>
              <a:t> </a:t>
            </a:r>
            <a:r>
              <a:rPr lang="en-US" sz="3400" dirty="0" err="1" smtClean="0"/>
              <a:t>sống</a:t>
            </a:r>
            <a:r>
              <a:rPr lang="en-US" sz="3400" dirty="0" smtClean="0"/>
              <a:t> BN</a:t>
            </a:r>
          </a:p>
          <a:p>
            <a:pPr>
              <a:buFont typeface="Arial" pitchFamily="34" charset="0"/>
              <a:buChar char="•"/>
            </a:pPr>
            <a:r>
              <a:rPr lang="en-US" sz="3400" dirty="0" smtClean="0"/>
              <a:t> </a:t>
            </a:r>
            <a:r>
              <a:rPr lang="en-US" sz="3400" dirty="0" err="1" smtClean="0"/>
              <a:t>Giảm</a:t>
            </a:r>
            <a:r>
              <a:rPr lang="en-US" sz="3400" dirty="0" smtClean="0"/>
              <a:t> </a:t>
            </a:r>
            <a:r>
              <a:rPr lang="en-US" sz="3400" dirty="0" err="1" smtClean="0"/>
              <a:t>chức</a:t>
            </a:r>
            <a:r>
              <a:rPr lang="en-US" sz="3400" dirty="0" smtClean="0"/>
              <a:t> </a:t>
            </a:r>
            <a:r>
              <a:rPr lang="en-US" sz="3400" dirty="0" err="1" smtClean="0"/>
              <a:t>năng</a:t>
            </a:r>
            <a:r>
              <a:rPr lang="en-US" sz="3400" dirty="0" smtClean="0"/>
              <a:t> </a:t>
            </a:r>
            <a:r>
              <a:rPr lang="en-US" sz="3400" dirty="0" err="1" smtClean="0"/>
              <a:t>phổi</a:t>
            </a:r>
            <a:r>
              <a:rPr lang="en-US" sz="3400" dirty="0" smtClean="0"/>
              <a:t> </a:t>
            </a:r>
            <a:r>
              <a:rPr lang="en-US" sz="3400" dirty="0" err="1" smtClean="0"/>
              <a:t>vài</a:t>
            </a:r>
            <a:r>
              <a:rPr lang="en-US" sz="3400" dirty="0" smtClean="0"/>
              <a:t> </a:t>
            </a:r>
            <a:r>
              <a:rPr lang="en-US" sz="3400" dirty="0" err="1" smtClean="0"/>
              <a:t>tuần</a:t>
            </a:r>
            <a:r>
              <a:rPr lang="en-US" sz="3400" dirty="0" smtClean="0"/>
              <a:t> </a:t>
            </a:r>
            <a:r>
              <a:rPr lang="en-US" sz="3400" dirty="0" err="1" smtClean="0"/>
              <a:t>trước</a:t>
            </a:r>
            <a:r>
              <a:rPr lang="en-US" sz="3400" dirty="0" smtClean="0"/>
              <a:t> </a:t>
            </a:r>
            <a:r>
              <a:rPr lang="en-US" sz="3400" dirty="0" err="1" smtClean="0"/>
              <a:t>khi</a:t>
            </a:r>
            <a:r>
              <a:rPr lang="en-US" sz="3400" dirty="0" smtClean="0"/>
              <a:t> </a:t>
            </a:r>
            <a:r>
              <a:rPr lang="en-US" sz="3400" dirty="0" err="1" smtClean="0"/>
              <a:t>hồi</a:t>
            </a:r>
            <a:r>
              <a:rPr lang="en-US" sz="3400" dirty="0" smtClean="0"/>
              <a:t> </a:t>
            </a:r>
            <a:r>
              <a:rPr lang="en-US" sz="3400" dirty="0" err="1" smtClean="0"/>
              <a:t>phục</a:t>
            </a:r>
            <a:endParaRPr lang="en-US" sz="3400" dirty="0" smtClean="0"/>
          </a:p>
          <a:p>
            <a:pPr>
              <a:buFont typeface="Arial" pitchFamily="34" charset="0"/>
              <a:buChar char="•"/>
            </a:pPr>
            <a:r>
              <a:rPr lang="en-US" sz="3400" dirty="0" smtClean="0"/>
              <a:t> </a:t>
            </a:r>
            <a:r>
              <a:rPr lang="en-US" sz="3400" dirty="0" err="1" smtClean="0"/>
              <a:t>Tương</a:t>
            </a:r>
            <a:r>
              <a:rPr lang="en-US" sz="3400" dirty="0" smtClean="0"/>
              <a:t> </a:t>
            </a:r>
            <a:r>
              <a:rPr lang="en-US" sz="3400" dirty="0" err="1" smtClean="0"/>
              <a:t>quan</a:t>
            </a:r>
            <a:r>
              <a:rPr lang="en-US" sz="3400" dirty="0" smtClean="0"/>
              <a:t> </a:t>
            </a:r>
            <a:r>
              <a:rPr lang="en-US" sz="3400" dirty="0" err="1" smtClean="0"/>
              <a:t>tử</a:t>
            </a:r>
            <a:r>
              <a:rPr lang="en-US" sz="3400" dirty="0" smtClean="0"/>
              <a:t> </a:t>
            </a:r>
            <a:r>
              <a:rPr lang="en-US" sz="3400" dirty="0" err="1" smtClean="0"/>
              <a:t>vong</a:t>
            </a:r>
            <a:endParaRPr lang="vi-V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ĐỢT CẤP COPD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7790688" cy="4800600"/>
          </a:xfrm>
        </p:spPr>
        <p:txBody>
          <a:bodyPr/>
          <a:lstStyle/>
          <a:p>
            <a:r>
              <a:rPr lang="en-US" dirty="0" smtClean="0"/>
              <a:t>COPD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KHÓ THỞ TĂNG HƠN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ĐÀM NHIỀU HƠN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ĐÀM ĐỤC, ĐỔI MÀU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3500" y="4648200"/>
            <a:ext cx="5524500" cy="15696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Phân</a:t>
            </a:r>
            <a:r>
              <a:rPr lang="en-US" sz="3200" dirty="0" smtClean="0"/>
              <a:t> </a:t>
            </a:r>
            <a:r>
              <a:rPr lang="en-US" sz="3200" dirty="0" err="1" smtClean="0"/>
              <a:t>biệt</a:t>
            </a:r>
            <a:r>
              <a:rPr lang="en-US" sz="3200" dirty="0" smtClean="0"/>
              <a:t>: </a:t>
            </a:r>
            <a:r>
              <a:rPr lang="en-US" sz="3200" dirty="0" err="1" smtClean="0"/>
              <a:t>thuyên</a:t>
            </a:r>
            <a:r>
              <a:rPr lang="en-US" sz="3200" dirty="0" smtClean="0"/>
              <a:t> </a:t>
            </a:r>
            <a:r>
              <a:rPr lang="en-US" sz="3200" dirty="0" err="1" smtClean="0"/>
              <a:t>tắc</a:t>
            </a:r>
            <a:r>
              <a:rPr lang="en-US" sz="3200" dirty="0" smtClean="0"/>
              <a:t> </a:t>
            </a:r>
            <a:r>
              <a:rPr lang="en-US" sz="3200" dirty="0" err="1" smtClean="0"/>
              <a:t>phổi</a:t>
            </a:r>
            <a:r>
              <a:rPr lang="en-US" sz="3200" dirty="0" smtClean="0"/>
              <a:t>, </a:t>
            </a:r>
            <a:r>
              <a:rPr lang="en-US" sz="3200" dirty="0" err="1" smtClean="0"/>
              <a:t>tràn</a:t>
            </a:r>
            <a:r>
              <a:rPr lang="en-US" sz="3200" dirty="0" smtClean="0"/>
              <a:t> </a:t>
            </a:r>
            <a:r>
              <a:rPr lang="en-US" sz="3200" dirty="0" err="1" smtClean="0"/>
              <a:t>khí</a:t>
            </a:r>
            <a:r>
              <a:rPr lang="en-US" sz="3200" dirty="0" smtClean="0"/>
              <a:t> MP, </a:t>
            </a:r>
            <a:r>
              <a:rPr lang="en-US" sz="3200" dirty="0" err="1" smtClean="0"/>
              <a:t>suy</a:t>
            </a:r>
            <a:r>
              <a:rPr lang="en-US" sz="3200" dirty="0" smtClean="0"/>
              <a:t> </a:t>
            </a:r>
            <a:r>
              <a:rPr lang="en-US" sz="3200" dirty="0" err="1" smtClean="0"/>
              <a:t>tim</a:t>
            </a:r>
            <a:r>
              <a:rPr lang="en-US" sz="3200" dirty="0" smtClean="0"/>
              <a:t>, </a:t>
            </a:r>
            <a:r>
              <a:rPr lang="en-US" sz="3200" dirty="0" err="1" smtClean="0"/>
              <a:t>viêm</a:t>
            </a:r>
            <a:r>
              <a:rPr lang="en-US" sz="3200" dirty="0" smtClean="0"/>
              <a:t> </a:t>
            </a:r>
            <a:r>
              <a:rPr lang="en-US" sz="3200" dirty="0" err="1" smtClean="0"/>
              <a:t>phổi</a:t>
            </a:r>
            <a:endParaRPr lang="vi-V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868362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2">
                    <a:satMod val="130000"/>
                  </a:schemeClr>
                </a:solidFill>
              </a:rPr>
              <a:t>ĐỊNH NGHĨA</a:t>
            </a:r>
            <a:endParaRPr lang="en-US" sz="3600" b="1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8305800" cy="50292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sz="2800" dirty="0" smtClean="0"/>
              <a:t>GINA 2016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</a:pPr>
            <a:r>
              <a:rPr lang="en-US" sz="2800" dirty="0" smtClean="0"/>
              <a:t>Hen </a:t>
            </a:r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dirty="0" err="1" smtClean="0"/>
              <a:t>bệnh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sz="2800" dirty="0" smtClean="0"/>
              <a:t>, </a:t>
            </a:r>
            <a:r>
              <a:rPr lang="en-US" sz="2800" dirty="0" err="1" smtClean="0"/>
              <a:t>đặc</a:t>
            </a:r>
            <a:r>
              <a:rPr lang="en-US" sz="2800" dirty="0" smtClean="0"/>
              <a:t> </a:t>
            </a:r>
            <a:r>
              <a:rPr lang="en-US" sz="2800" dirty="0" err="1" smtClean="0"/>
              <a:t>trưng</a:t>
            </a:r>
            <a:r>
              <a:rPr lang="en-US" sz="2800" dirty="0" smtClean="0"/>
              <a:t> </a:t>
            </a:r>
            <a:r>
              <a:rPr lang="en-US" sz="2800" dirty="0" err="1" smtClean="0"/>
              <a:t>bởi</a:t>
            </a:r>
            <a:r>
              <a:rPr lang="en-US" sz="2800" dirty="0" smtClean="0"/>
              <a:t> </a:t>
            </a:r>
            <a:r>
              <a:rPr lang="en-US" sz="2800" dirty="0" err="1" smtClean="0"/>
              <a:t>viêm</a:t>
            </a:r>
            <a:r>
              <a:rPr lang="en-US" sz="2800" dirty="0" smtClean="0"/>
              <a:t> </a:t>
            </a:r>
            <a:r>
              <a:rPr lang="en-US" sz="2800" dirty="0" err="1" smtClean="0"/>
              <a:t>đường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thở</a:t>
            </a:r>
            <a:r>
              <a:rPr lang="en-US" sz="2800" dirty="0" smtClean="0"/>
              <a:t> </a:t>
            </a:r>
            <a:r>
              <a:rPr lang="en-US" sz="2800" dirty="0" err="1" smtClean="0"/>
              <a:t>mạn</a:t>
            </a:r>
            <a:r>
              <a:rPr lang="en-US" sz="2800" dirty="0" smtClean="0"/>
              <a:t> </a:t>
            </a:r>
            <a:r>
              <a:rPr lang="en-US" sz="2800" dirty="0" err="1" smtClean="0"/>
              <a:t>tính</a:t>
            </a:r>
            <a:r>
              <a:rPr lang="en-US" sz="2800" dirty="0" smtClean="0"/>
              <a:t>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</a:pPr>
            <a:r>
              <a:rPr lang="en-US" sz="2800" dirty="0" smtClean="0"/>
              <a:t> </a:t>
            </a:r>
            <a:r>
              <a:rPr lang="en-US" sz="2800" dirty="0" err="1" smtClean="0"/>
              <a:t>Bệnh</a:t>
            </a:r>
            <a:r>
              <a:rPr lang="en-US" sz="2800" dirty="0" smtClean="0"/>
              <a:t>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triệu</a:t>
            </a:r>
            <a:r>
              <a:rPr lang="en-US" sz="2800" dirty="0" smtClean="0"/>
              <a:t> </a:t>
            </a:r>
            <a:r>
              <a:rPr lang="en-US" sz="2800" dirty="0" err="1" smtClean="0"/>
              <a:t>chứng</a:t>
            </a:r>
            <a:r>
              <a:rPr lang="en-US" sz="2800" dirty="0" smtClean="0"/>
              <a:t> </a:t>
            </a:r>
            <a:r>
              <a:rPr lang="en-US" sz="2800" dirty="0" err="1" smtClean="0"/>
              <a:t>hô</a:t>
            </a:r>
            <a:r>
              <a:rPr lang="en-US" sz="2800" dirty="0" smtClean="0"/>
              <a:t> </a:t>
            </a:r>
            <a:r>
              <a:rPr lang="en-US" sz="2800" dirty="0" err="1" smtClean="0"/>
              <a:t>hấp</a:t>
            </a:r>
            <a:r>
              <a:rPr lang="en-US" sz="2800" dirty="0" smtClean="0"/>
              <a:t> </a:t>
            </a:r>
            <a:r>
              <a:rPr lang="en-US" sz="2800" dirty="0" err="1" smtClean="0"/>
              <a:t>như</a:t>
            </a:r>
            <a:r>
              <a:rPr lang="en-US" sz="2800" dirty="0"/>
              <a:t> </a:t>
            </a:r>
            <a:r>
              <a:rPr lang="en-US" sz="2800" dirty="0" err="1" smtClean="0"/>
              <a:t>khò</a:t>
            </a:r>
            <a:r>
              <a:rPr lang="en-US" sz="2800" dirty="0" smtClean="0"/>
              <a:t> </a:t>
            </a:r>
            <a:r>
              <a:rPr lang="en-US" sz="2800" dirty="0" err="1" smtClean="0"/>
              <a:t>khè</a:t>
            </a:r>
            <a:r>
              <a:rPr lang="en-US" sz="2800" dirty="0" smtClean="0"/>
              <a:t>, </a:t>
            </a:r>
            <a:r>
              <a:rPr lang="en-US" sz="2800" dirty="0" err="1" smtClean="0"/>
              <a:t>khó</a:t>
            </a:r>
            <a:r>
              <a:rPr lang="en-US" sz="2800" dirty="0" smtClean="0"/>
              <a:t> </a:t>
            </a:r>
            <a:r>
              <a:rPr lang="en-US" sz="2800" dirty="0" err="1" smtClean="0"/>
              <a:t>thở</a:t>
            </a:r>
            <a:r>
              <a:rPr lang="en-US" sz="2800" dirty="0" smtClean="0"/>
              <a:t>, </a:t>
            </a:r>
            <a:r>
              <a:rPr lang="en-US" sz="2800" dirty="0" err="1" smtClean="0"/>
              <a:t>nặng</a:t>
            </a:r>
            <a:r>
              <a:rPr lang="en-US" sz="2800" dirty="0" smtClean="0"/>
              <a:t> </a:t>
            </a:r>
            <a:r>
              <a:rPr lang="en-US" sz="2800" dirty="0" err="1" smtClean="0"/>
              <a:t>ngực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ho </a:t>
            </a:r>
            <a:r>
              <a:rPr lang="en-US" sz="2800" dirty="0" err="1" smtClean="0"/>
              <a:t>thay</a:t>
            </a:r>
            <a:r>
              <a:rPr lang="en-US" sz="2800" dirty="0" smtClean="0"/>
              <a:t> </a:t>
            </a:r>
            <a:r>
              <a:rPr lang="en-US" sz="2800" dirty="0" err="1" smtClean="0"/>
              <a:t>đổi</a:t>
            </a:r>
            <a:r>
              <a:rPr lang="en-US" sz="2800" dirty="0" smtClean="0"/>
              <a:t> </a:t>
            </a:r>
            <a:r>
              <a:rPr lang="en-US" sz="2800" dirty="0" err="1" smtClean="0"/>
              <a:t>theo</a:t>
            </a:r>
            <a:r>
              <a:rPr lang="en-US" sz="2800" dirty="0" smtClean="0"/>
              <a:t> </a:t>
            </a:r>
            <a:r>
              <a:rPr lang="en-US" sz="2800" dirty="0" err="1" smtClean="0"/>
              <a:t>thời</a:t>
            </a:r>
            <a:r>
              <a:rPr lang="en-US" sz="2800" dirty="0" smtClean="0"/>
              <a:t> </a:t>
            </a:r>
            <a:r>
              <a:rPr lang="en-US" sz="2800" dirty="0" err="1" smtClean="0"/>
              <a:t>gian</a:t>
            </a:r>
            <a:r>
              <a:rPr lang="en-US" sz="2800" dirty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cường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độ</a:t>
            </a:r>
            <a:endParaRPr lang="en-US" sz="2800" dirty="0" smtClean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</a:pP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/>
              <a:t>g</a:t>
            </a:r>
            <a:r>
              <a:rPr lang="en-US" sz="2800" dirty="0" err="1" smtClean="0"/>
              <a:t>iới</a:t>
            </a:r>
            <a:r>
              <a:rPr lang="en-US" sz="2800" dirty="0" smtClean="0"/>
              <a:t> </a:t>
            </a:r>
            <a:r>
              <a:rPr lang="en-US" sz="2800" dirty="0" err="1"/>
              <a:t>hạn</a:t>
            </a:r>
            <a:r>
              <a:rPr lang="en-US" sz="2800" dirty="0"/>
              <a:t> </a:t>
            </a:r>
            <a:r>
              <a:rPr lang="en-US" sz="2800" dirty="0" err="1"/>
              <a:t>luồng</a:t>
            </a:r>
            <a:r>
              <a:rPr lang="en-US" sz="2800" dirty="0"/>
              <a:t> </a:t>
            </a:r>
            <a:r>
              <a:rPr lang="en-US" sz="2800" dirty="0" err="1"/>
              <a:t>dẫn</a:t>
            </a:r>
            <a:r>
              <a:rPr lang="en-US" sz="2800" dirty="0"/>
              <a:t> </a:t>
            </a:r>
            <a:r>
              <a:rPr lang="en-US" sz="2800" dirty="0" err="1" smtClean="0"/>
              <a:t>khí</a:t>
            </a:r>
            <a:r>
              <a:rPr lang="en-US" sz="2800" dirty="0" smtClean="0"/>
              <a:t> </a:t>
            </a:r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endParaRPr lang="en-US" sz="2800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</a:pPr>
            <a:endParaRPr lang="en-US" sz="2800" dirty="0" smtClean="0"/>
          </a:p>
          <a:p>
            <a:pPr marL="82550" indent="0" eaLnBrk="1" hangingPunct="1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endParaRPr lang="en-US" sz="2800" dirty="0" smtClean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endParaRPr lang="en-US" sz="2800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362200" y="1143000"/>
            <a:ext cx="6477000" cy="1588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74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458200" cy="914400"/>
          </a:xfrm>
        </p:spPr>
        <p:txBody>
          <a:bodyPr/>
          <a:lstStyle/>
          <a:p>
            <a:pPr>
              <a:defRPr/>
            </a:pPr>
            <a:r>
              <a:rPr lang="en-US" sz="3600" b="1" dirty="0" smtClean="0"/>
              <a:t>CƠN HEN PHẾ QUẢN KỊCH PHÁT</a:t>
            </a:r>
            <a:endParaRPr lang="en-US" sz="3600" dirty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1127125" y="1828800"/>
            <a:ext cx="7715250" cy="4800600"/>
          </a:xfrm>
        </p:spPr>
        <p:txBody>
          <a:bodyPr/>
          <a:lstStyle/>
          <a:p>
            <a:pPr>
              <a:spcAft>
                <a:spcPts val="600"/>
              </a:spcAft>
              <a:buClr>
                <a:srgbClr val="7030A0"/>
              </a:buClr>
            </a:pPr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đợt</a:t>
            </a:r>
            <a:r>
              <a:rPr lang="en-US" sz="2800" dirty="0" smtClean="0"/>
              <a:t> </a:t>
            </a:r>
            <a:r>
              <a:rPr lang="en-US" sz="2800" dirty="0" err="1" smtClean="0"/>
              <a:t>tiến</a:t>
            </a:r>
            <a:r>
              <a:rPr lang="en-US" sz="2800" dirty="0" smtClean="0"/>
              <a:t> </a:t>
            </a:r>
            <a:r>
              <a:rPr lang="en-US" sz="2800" dirty="0" err="1" smtClean="0"/>
              <a:t>triển</a:t>
            </a:r>
            <a:r>
              <a:rPr lang="en-US" sz="2800" dirty="0" smtClean="0"/>
              <a:t> </a:t>
            </a:r>
            <a:r>
              <a:rPr lang="en-US" sz="2800" b="1" dirty="0" err="1" smtClean="0"/>
              <a:t>nặng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lên</a:t>
            </a:r>
            <a:r>
              <a:rPr lang="en-US" sz="2800" b="1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b="1" dirty="0" err="1" smtClean="0"/>
              <a:t>khó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thở</a:t>
            </a:r>
            <a:r>
              <a:rPr lang="en-US" sz="2800" b="1" dirty="0" smtClean="0"/>
              <a:t>, ho, </a:t>
            </a:r>
            <a:r>
              <a:rPr lang="en-US" sz="2800" b="1" dirty="0" err="1" smtClean="0"/>
              <a:t>khò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khè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nặng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ngực</a:t>
            </a:r>
            <a:endParaRPr lang="en-US" sz="2800" b="1" dirty="0" smtClean="0"/>
          </a:p>
          <a:p>
            <a:pPr>
              <a:spcAft>
                <a:spcPts val="600"/>
              </a:spcAft>
              <a:buClr>
                <a:srgbClr val="7030A0"/>
              </a:buClr>
            </a:pP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đặc</a:t>
            </a:r>
            <a:r>
              <a:rPr lang="en-US" sz="2800" dirty="0" smtClean="0"/>
              <a:t> </a:t>
            </a:r>
            <a:r>
              <a:rPr lang="en-US" sz="2800" dirty="0" err="1" smtClean="0"/>
              <a:t>điểm</a:t>
            </a:r>
            <a:r>
              <a:rPr lang="en-US" sz="2800" dirty="0" smtClean="0"/>
              <a:t> </a:t>
            </a:r>
            <a:r>
              <a:rPr lang="en-US" sz="2800" dirty="0" err="1" smtClean="0"/>
              <a:t>giảm</a:t>
            </a:r>
            <a:r>
              <a:rPr lang="en-US" sz="2800" dirty="0" smtClean="0"/>
              <a:t> </a:t>
            </a:r>
            <a:r>
              <a:rPr lang="en-US" sz="2800" dirty="0" err="1" smtClean="0"/>
              <a:t>dòng</a:t>
            </a:r>
            <a:r>
              <a:rPr lang="en-US" sz="2800" dirty="0" smtClean="0"/>
              <a:t> </a:t>
            </a:r>
            <a:r>
              <a:rPr lang="en-US" sz="2800" dirty="0" err="1" smtClean="0"/>
              <a:t>khí</a:t>
            </a:r>
            <a:r>
              <a:rPr lang="en-US" sz="2800" dirty="0" smtClean="0"/>
              <a:t> </a:t>
            </a:r>
            <a:r>
              <a:rPr lang="en-US" sz="2800" dirty="0" err="1" smtClean="0"/>
              <a:t>thì</a:t>
            </a:r>
            <a:r>
              <a:rPr lang="en-US" sz="2800" dirty="0" smtClean="0"/>
              <a:t> </a:t>
            </a:r>
            <a:r>
              <a:rPr lang="en-US" sz="2800" dirty="0" err="1" smtClean="0"/>
              <a:t>thở</a:t>
            </a:r>
            <a:r>
              <a:rPr lang="en-US" sz="2800" dirty="0" smtClean="0"/>
              <a:t> </a:t>
            </a:r>
            <a:r>
              <a:rPr lang="en-US" sz="2800" dirty="0" err="1" smtClean="0"/>
              <a:t>ra</a:t>
            </a:r>
            <a:r>
              <a:rPr lang="en-US" sz="2800" dirty="0" smtClean="0"/>
              <a:t>, </a:t>
            </a:r>
            <a:r>
              <a:rPr lang="en-US" sz="2800" b="1" dirty="0" err="1" smtClean="0"/>
              <a:t>giảm</a:t>
            </a:r>
            <a:r>
              <a:rPr lang="en-US" sz="2800" b="1" dirty="0" smtClean="0"/>
              <a:t> FEV1 </a:t>
            </a:r>
            <a:r>
              <a:rPr lang="en-US" sz="2800" b="1" dirty="0" err="1" smtClean="0"/>
              <a:t>trên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hô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hấp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ký</a:t>
            </a:r>
            <a:endParaRPr lang="en-US" sz="2800" b="1" dirty="0" smtClean="0"/>
          </a:p>
          <a:p>
            <a:pPr>
              <a:spcAft>
                <a:spcPts val="600"/>
              </a:spcAft>
              <a:buClr>
                <a:srgbClr val="7030A0"/>
              </a:buClr>
            </a:pP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dẫn</a:t>
            </a:r>
            <a:r>
              <a:rPr lang="en-US" sz="2800" dirty="0" smtClean="0"/>
              <a:t> </a:t>
            </a:r>
            <a:r>
              <a:rPr lang="en-US" sz="2800" dirty="0" err="1" smtClean="0"/>
              <a:t>đến</a:t>
            </a:r>
            <a:r>
              <a:rPr lang="en-US" sz="2800" dirty="0" smtClean="0"/>
              <a:t> </a:t>
            </a:r>
            <a:r>
              <a:rPr lang="en-US" sz="2800" dirty="0" err="1" smtClean="0"/>
              <a:t>suy</a:t>
            </a:r>
            <a:r>
              <a:rPr lang="en-US" sz="2800" dirty="0" smtClean="0"/>
              <a:t> </a:t>
            </a:r>
            <a:r>
              <a:rPr lang="en-US" sz="2800" dirty="0" err="1" smtClean="0"/>
              <a:t>hô</a:t>
            </a:r>
            <a:r>
              <a:rPr lang="en-US" sz="2800" dirty="0" smtClean="0"/>
              <a:t> </a:t>
            </a:r>
            <a:r>
              <a:rPr lang="en-US" sz="2800" dirty="0" err="1" smtClean="0"/>
              <a:t>hấp</a:t>
            </a:r>
            <a:r>
              <a:rPr lang="en-US" sz="2800" dirty="0" smtClean="0"/>
              <a:t>, </a:t>
            </a:r>
            <a:r>
              <a:rPr lang="en-US" sz="2800" dirty="0" err="1" smtClean="0"/>
              <a:t>tử</a:t>
            </a:r>
            <a:r>
              <a:rPr lang="en-US" sz="2800" dirty="0" smtClean="0"/>
              <a:t> </a:t>
            </a:r>
            <a:r>
              <a:rPr lang="en-US" sz="2800" dirty="0" err="1" smtClean="0"/>
              <a:t>vong</a:t>
            </a:r>
            <a:r>
              <a:rPr lang="en-US" sz="2800" dirty="0" smtClean="0"/>
              <a:t> </a:t>
            </a:r>
            <a:r>
              <a:rPr lang="en-US" sz="2800" dirty="0" err="1" smtClean="0"/>
              <a:t>nếu</a:t>
            </a:r>
            <a:r>
              <a:rPr lang="en-US" sz="2800" dirty="0" smtClean="0"/>
              <a:t> </a:t>
            </a: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xử</a:t>
            </a:r>
            <a:r>
              <a:rPr lang="en-US" sz="2800" dirty="0" smtClean="0"/>
              <a:t> </a:t>
            </a:r>
            <a:r>
              <a:rPr lang="en-US" sz="2800" dirty="0" err="1" smtClean="0"/>
              <a:t>trí</a:t>
            </a:r>
            <a:r>
              <a:rPr lang="en-US" sz="2800" dirty="0" smtClean="0"/>
              <a:t> </a:t>
            </a:r>
            <a:r>
              <a:rPr lang="en-US" sz="2800" dirty="0" err="1" smtClean="0"/>
              <a:t>kịp</a:t>
            </a:r>
            <a:r>
              <a:rPr lang="en-US" sz="2800" dirty="0" smtClean="0"/>
              <a:t> </a:t>
            </a:r>
            <a:r>
              <a:rPr lang="en-US" sz="2800" dirty="0" err="1" smtClean="0"/>
              <a:t>thời</a:t>
            </a:r>
            <a:endParaRPr lang="en-US" sz="2800" dirty="0" smtClean="0"/>
          </a:p>
          <a:p>
            <a:pPr>
              <a:spcAft>
                <a:spcPts val="600"/>
              </a:spcAft>
              <a:buClr>
                <a:srgbClr val="7030A0"/>
              </a:buClr>
            </a:pPr>
            <a:r>
              <a:rPr lang="en-US" sz="2800" dirty="0" err="1" smtClean="0"/>
              <a:t>Cần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theo</a:t>
            </a:r>
            <a:r>
              <a:rPr lang="en-US" sz="2800" dirty="0" smtClean="0"/>
              <a:t> </a:t>
            </a:r>
            <a:r>
              <a:rPr lang="en-US" sz="2800" dirty="0" err="1" smtClean="0"/>
              <a:t>dõi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điều</a:t>
            </a:r>
            <a:r>
              <a:rPr lang="en-US" sz="2800" dirty="0" smtClean="0"/>
              <a:t> </a:t>
            </a:r>
            <a:r>
              <a:rPr lang="en-US" sz="2800" dirty="0" err="1" smtClean="0"/>
              <a:t>trị</a:t>
            </a:r>
            <a:endParaRPr lang="en-US" sz="2800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828800" y="1295400"/>
            <a:ext cx="6781800" cy="1588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E43275-871F-4E43-93D9-A5D68CB7895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52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200" b="1" dirty="0">
                <a:latin typeface="+mn-lt"/>
              </a:rPr>
              <a:t>YẾU TỐ THÚC ĐẨY VÀO ĐỢT </a:t>
            </a:r>
            <a:r>
              <a:rPr lang="vi-VN" sz="3200" b="1" dirty="0" smtClean="0">
                <a:latin typeface="+mn-lt"/>
              </a:rPr>
              <a:t>CẤP COPD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400" dirty="0"/>
              <a:t>NHIỄM TRÙNG HÔ </a:t>
            </a:r>
            <a:r>
              <a:rPr lang="vi-VN" sz="2400" dirty="0" smtClean="0"/>
              <a:t>HẤP</a:t>
            </a:r>
            <a:r>
              <a:rPr lang="vi-VN" dirty="0" smtClean="0"/>
              <a:t>: </a:t>
            </a:r>
            <a:r>
              <a:rPr lang="vi-VN" dirty="0" err="1" smtClean="0"/>
              <a:t>hh</a:t>
            </a:r>
            <a:r>
              <a:rPr lang="vi-VN" dirty="0"/>
              <a:t> </a:t>
            </a:r>
            <a:r>
              <a:rPr lang="vi-VN" dirty="0" smtClean="0"/>
              <a:t>trên, NT cây </a:t>
            </a:r>
            <a:r>
              <a:rPr lang="vi-VN" dirty="0" err="1" smtClean="0"/>
              <a:t>phế</a:t>
            </a:r>
            <a:r>
              <a:rPr lang="vi-VN" dirty="0"/>
              <a:t> </a:t>
            </a:r>
            <a:r>
              <a:rPr lang="vi-VN" dirty="0" err="1" smtClean="0"/>
              <a:t>quản</a:t>
            </a:r>
            <a:endParaRPr lang="vi-VN" dirty="0" smtClean="0"/>
          </a:p>
          <a:p>
            <a:r>
              <a:rPr lang="vi-VN" dirty="0" err="1" smtClean="0"/>
              <a:t>Yếu</a:t>
            </a:r>
            <a:r>
              <a:rPr lang="vi-VN" dirty="0"/>
              <a:t> </a:t>
            </a:r>
            <a:r>
              <a:rPr lang="vi-VN" dirty="0" err="1" smtClean="0"/>
              <a:t>tố</a:t>
            </a:r>
            <a:r>
              <a:rPr lang="vi-VN" dirty="0"/>
              <a:t> môi </a:t>
            </a:r>
            <a:r>
              <a:rPr lang="vi-VN" dirty="0" err="1" smtClean="0"/>
              <a:t>trường</a:t>
            </a:r>
            <a:r>
              <a:rPr lang="vi-VN" dirty="0"/>
              <a:t>: </a:t>
            </a:r>
            <a:r>
              <a:rPr lang="vi-VN" dirty="0" err="1" smtClean="0"/>
              <a:t>bụi</a:t>
            </a:r>
            <a:r>
              <a:rPr lang="vi-VN" dirty="0"/>
              <a:t>, ô </a:t>
            </a:r>
            <a:r>
              <a:rPr lang="vi-VN" dirty="0" err="1" smtClean="0"/>
              <a:t>nhiễm</a:t>
            </a:r>
            <a:r>
              <a:rPr lang="vi-VN" dirty="0"/>
              <a:t>, </a:t>
            </a:r>
            <a:r>
              <a:rPr lang="vi-VN" dirty="0" err="1" smtClean="0"/>
              <a:t>thuốc</a:t>
            </a:r>
            <a:r>
              <a:rPr lang="vi-VN" dirty="0"/>
              <a:t> </a:t>
            </a:r>
            <a:r>
              <a:rPr lang="vi-VN" dirty="0" err="1" smtClean="0"/>
              <a:t>lá</a:t>
            </a:r>
            <a:endParaRPr lang="vi-VN" dirty="0" smtClean="0"/>
          </a:p>
          <a:p>
            <a:r>
              <a:rPr lang="vi-VN" dirty="0" err="1" smtClean="0"/>
              <a:t>Nặng</a:t>
            </a:r>
            <a:r>
              <a:rPr lang="vi-VN" dirty="0"/>
              <a:t> hơn </a:t>
            </a:r>
            <a:r>
              <a:rPr lang="vi-VN" dirty="0" err="1" smtClean="0"/>
              <a:t>các</a:t>
            </a:r>
            <a:r>
              <a:rPr lang="vi-VN" dirty="0"/>
              <a:t> </a:t>
            </a:r>
            <a:r>
              <a:rPr lang="vi-VN" dirty="0" err="1" smtClean="0"/>
              <a:t>bệnh</a:t>
            </a:r>
            <a:r>
              <a:rPr lang="vi-VN" dirty="0"/>
              <a:t> </a:t>
            </a:r>
            <a:r>
              <a:rPr lang="vi-VN" dirty="0" err="1" smtClean="0"/>
              <a:t>khác</a:t>
            </a:r>
            <a:endParaRPr lang="vi-VN" dirty="0" smtClean="0"/>
          </a:p>
          <a:p>
            <a:r>
              <a:rPr lang="vi-VN" dirty="0"/>
              <a:t>Không </a:t>
            </a:r>
            <a:r>
              <a:rPr lang="vi-VN" dirty="0" err="1" smtClean="0"/>
              <a:t>xác</a:t>
            </a:r>
            <a:r>
              <a:rPr lang="vi-VN" dirty="0"/>
              <a:t> </a:t>
            </a:r>
            <a:r>
              <a:rPr lang="vi-VN" dirty="0" err="1" smtClean="0"/>
              <a:t>định</a:t>
            </a:r>
            <a:r>
              <a:rPr lang="vi-VN" dirty="0"/>
              <a:t> </a:t>
            </a:r>
            <a:r>
              <a:rPr lang="vi-VN" dirty="0" err="1" smtClean="0"/>
              <a:t>được</a:t>
            </a:r>
            <a:r>
              <a:rPr lang="vi-VN" dirty="0"/>
              <a:t> YTTĐ: COPD giai </a:t>
            </a:r>
            <a:r>
              <a:rPr lang="vi-VN" dirty="0" err="1" smtClean="0"/>
              <a:t>đoạn</a:t>
            </a:r>
            <a:r>
              <a:rPr lang="vi-VN" dirty="0"/>
              <a:t> </a:t>
            </a:r>
            <a:r>
              <a:rPr lang="vi-VN" dirty="0" err="1"/>
              <a:t>cuối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b="1" dirty="0" smtClean="0"/>
              <a:t>MỨC ĐỘ ĐỢT CẤP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295400"/>
          <a:ext cx="7010400" cy="360930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45920"/>
                <a:gridCol w="1706880"/>
                <a:gridCol w="1752600"/>
                <a:gridCol w="1905000"/>
              </a:tblGrid>
              <a:tr h="457200">
                <a:tc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Nhẹ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Trung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bình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Nặng</a:t>
                      </a:r>
                      <a:endParaRPr lang="vi-VN" dirty="0"/>
                    </a:p>
                  </a:txBody>
                  <a:tcPr anchor="ctr"/>
                </a:tc>
              </a:tr>
              <a:tr h="566456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Triệu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chứng</a:t>
                      </a:r>
                      <a:r>
                        <a:rPr lang="en-US" b="1" baseline="0" dirty="0" smtClean="0"/>
                        <a:t> 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2/3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3/3</a:t>
                      </a:r>
                      <a:endParaRPr lang="vi-VN" dirty="0"/>
                    </a:p>
                  </a:txBody>
                  <a:tcPr anchor="ctr"/>
                </a:tc>
              </a:tr>
              <a:tr h="566456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Tuổi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Bất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kỳ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Bất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kỳ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65</a:t>
                      </a:r>
                      <a:endParaRPr lang="vi-VN" dirty="0"/>
                    </a:p>
                  </a:txBody>
                  <a:tcPr anchor="ctr"/>
                </a:tc>
              </a:tr>
              <a:tr h="56645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CN </a:t>
                      </a:r>
                      <a:r>
                        <a:rPr lang="en-US" b="1" dirty="0" err="1" smtClean="0"/>
                        <a:t>phổi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FEV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 &gt; 80%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50%&lt;FEV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&lt;80%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FEV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 &lt;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50%</a:t>
                      </a:r>
                      <a:endParaRPr lang="vi-VN" dirty="0"/>
                    </a:p>
                  </a:txBody>
                  <a:tcPr anchor="ctr"/>
                </a:tc>
              </a:tr>
              <a:tr h="739032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Cơn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kịch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phát</a:t>
                      </a:r>
                      <a:r>
                        <a:rPr lang="en-US" b="1" baseline="0" dirty="0" smtClean="0"/>
                        <a:t>/</a:t>
                      </a:r>
                      <a:r>
                        <a:rPr lang="en-US" b="1" baseline="0" dirty="0" err="1" smtClean="0"/>
                        <a:t>năm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≤ 4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&gt;4</a:t>
                      </a:r>
                      <a:endParaRPr lang="vi-VN" dirty="0"/>
                    </a:p>
                  </a:txBody>
                  <a:tcPr anchor="ctr"/>
                </a:tc>
              </a:tr>
              <a:tr h="566456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Bệnh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err="1" smtClean="0"/>
                        <a:t>đồng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mắc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Không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Không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Rõ</a:t>
                      </a:r>
                      <a:endParaRPr lang="vi-VN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95400" y="50292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	Ho </a:t>
            </a:r>
            <a:r>
              <a:rPr lang="en-US" dirty="0" err="1" smtClean="0"/>
              <a:t>tăng</a:t>
            </a:r>
            <a:r>
              <a:rPr lang="en-US" dirty="0" smtClean="0"/>
              <a:t>, 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endParaRPr lang="en-US" dirty="0" smtClean="0"/>
          </a:p>
          <a:p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382000" cy="914400"/>
          </a:xfrm>
        </p:spPr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đợt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GOLD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NHẸ : </a:t>
            </a:r>
            <a:r>
              <a:rPr lang="en-US" b="0" dirty="0" err="1" smtClean="0"/>
              <a:t>chỉ</a:t>
            </a:r>
            <a:r>
              <a:rPr lang="en-US" b="0" dirty="0" smtClean="0"/>
              <a:t> </a:t>
            </a:r>
            <a:r>
              <a:rPr lang="en-US" b="0" dirty="0" err="1" smtClean="0"/>
              <a:t>cần</a:t>
            </a:r>
            <a:r>
              <a:rPr lang="en-US" b="0" dirty="0" smtClean="0"/>
              <a:t> </a:t>
            </a:r>
            <a:r>
              <a:rPr lang="en-US" b="0" dirty="0" err="1" smtClean="0"/>
              <a:t>dùng</a:t>
            </a:r>
            <a:r>
              <a:rPr lang="en-US" b="0" dirty="0" smtClean="0"/>
              <a:t> </a:t>
            </a:r>
            <a:r>
              <a:rPr lang="en-US" b="0" dirty="0" err="1" smtClean="0"/>
              <a:t>dãn</a:t>
            </a:r>
            <a:r>
              <a:rPr lang="en-US" b="0" dirty="0" smtClean="0"/>
              <a:t> </a:t>
            </a:r>
            <a:r>
              <a:rPr lang="en-US" b="0" dirty="0" err="1" smtClean="0"/>
              <a:t>phế</a:t>
            </a:r>
            <a:r>
              <a:rPr lang="en-US" b="0" dirty="0" smtClean="0"/>
              <a:t> </a:t>
            </a:r>
            <a:r>
              <a:rPr lang="en-US" b="0" dirty="0" err="1" smtClean="0"/>
              <a:t>quãn</a:t>
            </a:r>
            <a:r>
              <a:rPr lang="en-US" b="0" dirty="0" smtClean="0"/>
              <a:t> </a:t>
            </a:r>
            <a:r>
              <a:rPr lang="en-US" b="0" dirty="0" err="1" smtClean="0"/>
              <a:t>tác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ngắn</a:t>
            </a:r>
            <a:endParaRPr lang="en-US" b="0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b="0" dirty="0" smtClean="0"/>
              <a:t>: </a:t>
            </a:r>
            <a:r>
              <a:rPr lang="en-US" b="0" dirty="0" err="1" smtClean="0"/>
              <a:t>dãn</a:t>
            </a:r>
            <a:r>
              <a:rPr lang="en-US" b="0" dirty="0" smtClean="0"/>
              <a:t> </a:t>
            </a:r>
            <a:r>
              <a:rPr lang="en-US" b="0" dirty="0" err="1" smtClean="0"/>
              <a:t>phế</a:t>
            </a:r>
            <a:r>
              <a:rPr lang="en-US" b="0" dirty="0" smtClean="0"/>
              <a:t> </a:t>
            </a:r>
            <a:r>
              <a:rPr lang="en-US" b="0" dirty="0" err="1" smtClean="0"/>
              <a:t>quãn</a:t>
            </a:r>
            <a:r>
              <a:rPr lang="en-US" b="0" dirty="0" smtClean="0"/>
              <a:t> </a:t>
            </a:r>
            <a:r>
              <a:rPr lang="en-US" b="0" dirty="0" err="1" smtClean="0"/>
              <a:t>tác</a:t>
            </a:r>
            <a:r>
              <a:rPr lang="en-US" b="0" dirty="0" smtClean="0"/>
              <a:t> </a:t>
            </a:r>
            <a:r>
              <a:rPr lang="en-US" b="0" dirty="0" err="1" smtClean="0"/>
              <a:t>dụng</a:t>
            </a:r>
            <a:r>
              <a:rPr lang="en-US" b="0" dirty="0" smtClean="0"/>
              <a:t> </a:t>
            </a:r>
            <a:r>
              <a:rPr lang="en-US" b="0" dirty="0" err="1" smtClean="0"/>
              <a:t>ngắn</a:t>
            </a:r>
            <a:r>
              <a:rPr lang="en-US" b="0" dirty="0" smtClean="0"/>
              <a:t>, </a:t>
            </a:r>
            <a:r>
              <a:rPr lang="en-US" b="0" dirty="0" err="1" smtClean="0"/>
              <a:t>thêm</a:t>
            </a:r>
            <a:r>
              <a:rPr lang="en-US" b="0" dirty="0" smtClean="0"/>
              <a:t> </a:t>
            </a:r>
            <a:r>
              <a:rPr lang="en-US" b="0" dirty="0" err="1" smtClean="0"/>
              <a:t>kháng</a:t>
            </a:r>
            <a:r>
              <a:rPr lang="en-US" b="0" dirty="0" smtClean="0"/>
              <a:t> </a:t>
            </a:r>
            <a:r>
              <a:rPr lang="en-US" b="0" dirty="0" err="1" smtClean="0"/>
              <a:t>sinh</a:t>
            </a:r>
            <a:r>
              <a:rPr lang="en-US" b="0" dirty="0" smtClean="0"/>
              <a:t> </a:t>
            </a:r>
            <a:r>
              <a:rPr lang="en-US" b="0" dirty="0" err="1" smtClean="0"/>
              <a:t>hoặc</a:t>
            </a:r>
            <a:r>
              <a:rPr lang="en-US" b="0" dirty="0" smtClean="0"/>
              <a:t> corticoid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uống</a:t>
            </a:r>
            <a:endParaRPr lang="en-US" b="0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Nặng</a:t>
            </a:r>
            <a:r>
              <a:rPr lang="en-US" dirty="0" smtClean="0"/>
              <a:t>:</a:t>
            </a:r>
            <a:r>
              <a:rPr lang="en-US" b="0" dirty="0" smtClean="0"/>
              <a:t> </a:t>
            </a:r>
            <a:r>
              <a:rPr lang="en-US" b="0" dirty="0" err="1" smtClean="0"/>
              <a:t>bệnh</a:t>
            </a:r>
            <a:r>
              <a:rPr lang="en-US" b="0" dirty="0" smtClean="0"/>
              <a:t> </a:t>
            </a:r>
            <a:r>
              <a:rPr lang="en-US" b="0" dirty="0" err="1" smtClean="0"/>
              <a:t>nhân</a:t>
            </a:r>
            <a:r>
              <a:rPr lang="en-US" b="0" dirty="0" smtClean="0"/>
              <a:t> </a:t>
            </a:r>
            <a:r>
              <a:rPr lang="en-US" b="0" dirty="0" err="1" smtClean="0"/>
              <a:t>cần</a:t>
            </a:r>
            <a:r>
              <a:rPr lang="en-US" b="0" dirty="0" smtClean="0"/>
              <a:t> </a:t>
            </a:r>
            <a:r>
              <a:rPr lang="en-US" b="0" dirty="0" err="1" smtClean="0"/>
              <a:t>phải</a:t>
            </a:r>
            <a:r>
              <a:rPr lang="en-US" b="0" dirty="0" smtClean="0"/>
              <a:t> </a:t>
            </a:r>
            <a:r>
              <a:rPr lang="en-US" b="0" dirty="0" err="1" smtClean="0"/>
              <a:t>nhập</a:t>
            </a:r>
            <a:r>
              <a:rPr lang="en-US" b="0" dirty="0" smtClean="0"/>
              <a:t> </a:t>
            </a:r>
            <a:r>
              <a:rPr lang="en-US" b="0" dirty="0" err="1" smtClean="0"/>
              <a:t>viên</a:t>
            </a:r>
            <a:r>
              <a:rPr lang="en-US" b="0" dirty="0" smtClean="0"/>
              <a:t> </a:t>
            </a:r>
            <a:r>
              <a:rPr lang="en-US" b="0" dirty="0" err="1" smtClean="0"/>
              <a:t>hoặc</a:t>
            </a:r>
            <a:r>
              <a:rPr lang="en-US" b="0" dirty="0" smtClean="0"/>
              <a:t> </a:t>
            </a:r>
            <a:r>
              <a:rPr lang="en-US" b="0" dirty="0" err="1" smtClean="0"/>
              <a:t>phòng</a:t>
            </a:r>
            <a:r>
              <a:rPr lang="en-US" b="0" dirty="0" smtClean="0"/>
              <a:t> </a:t>
            </a:r>
            <a:r>
              <a:rPr lang="en-US" b="0" dirty="0" err="1" smtClean="0"/>
              <a:t>cấp</a:t>
            </a:r>
            <a:r>
              <a:rPr lang="en-US" b="0" dirty="0" smtClean="0"/>
              <a:t> </a:t>
            </a:r>
            <a:r>
              <a:rPr lang="en-US" b="0" dirty="0" err="1" smtClean="0"/>
              <a:t>cứu</a:t>
            </a:r>
            <a:r>
              <a:rPr lang="en-US" b="0" dirty="0" smtClean="0"/>
              <a:t>, </a:t>
            </a:r>
            <a:r>
              <a:rPr lang="en-US" b="0" dirty="0" err="1" smtClean="0"/>
              <a:t>liên</a:t>
            </a:r>
            <a:r>
              <a:rPr lang="en-US" b="0" dirty="0" smtClean="0"/>
              <a:t> </a:t>
            </a:r>
            <a:r>
              <a:rPr lang="en-US" b="0" dirty="0" err="1" smtClean="0"/>
              <a:t>quan</a:t>
            </a:r>
            <a:r>
              <a:rPr lang="en-US" b="0" dirty="0" smtClean="0"/>
              <a:t> </a:t>
            </a:r>
            <a:r>
              <a:rPr lang="en-US" b="0" dirty="0" err="1" smtClean="0"/>
              <a:t>đến</a:t>
            </a:r>
            <a:r>
              <a:rPr lang="en-US" b="0" dirty="0" smtClean="0"/>
              <a:t> </a:t>
            </a:r>
            <a:r>
              <a:rPr lang="en-US" b="0" dirty="0" err="1" smtClean="0"/>
              <a:t>suy</a:t>
            </a:r>
            <a:r>
              <a:rPr lang="en-US" b="0" dirty="0" smtClean="0"/>
              <a:t> </a:t>
            </a:r>
            <a:r>
              <a:rPr lang="en-US" b="0" dirty="0" err="1" smtClean="0"/>
              <a:t>hô</a:t>
            </a:r>
            <a:r>
              <a:rPr lang="en-US" b="0" dirty="0" smtClean="0"/>
              <a:t> </a:t>
            </a:r>
            <a:r>
              <a:rPr lang="en-US" b="0" dirty="0" err="1" smtClean="0"/>
              <a:t>hấp</a:t>
            </a:r>
            <a:r>
              <a:rPr lang="en-US" b="0" dirty="0" smtClean="0"/>
              <a:t> </a:t>
            </a:r>
            <a:r>
              <a:rPr lang="en-US" b="0" dirty="0" err="1" smtClean="0"/>
              <a:t>nặng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31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CHỈ ĐỊNH NHẬP VIỆN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 smtClean="0"/>
              <a:t>Những</a:t>
            </a:r>
            <a:r>
              <a:rPr lang="en-US" b="0" dirty="0" smtClean="0"/>
              <a:t> </a:t>
            </a:r>
            <a:r>
              <a:rPr lang="en-US" b="0" dirty="0" err="1" smtClean="0"/>
              <a:t>triệu</a:t>
            </a:r>
            <a:r>
              <a:rPr lang="en-US" b="0" dirty="0" smtClean="0"/>
              <a:t> </a:t>
            </a:r>
            <a:r>
              <a:rPr lang="en-US" b="0" dirty="0" err="1" smtClean="0"/>
              <a:t>chứng</a:t>
            </a:r>
            <a:r>
              <a:rPr lang="en-US" b="0" dirty="0" smtClean="0"/>
              <a:t> </a:t>
            </a:r>
            <a:r>
              <a:rPr lang="en-US" b="0" dirty="0" err="1" smtClean="0"/>
              <a:t>nặng</a:t>
            </a:r>
            <a:r>
              <a:rPr lang="en-US" b="0" dirty="0" smtClean="0"/>
              <a:t> </a:t>
            </a:r>
            <a:r>
              <a:rPr lang="en-US" b="0" dirty="0" err="1" smtClean="0"/>
              <a:t>như</a:t>
            </a:r>
            <a:r>
              <a:rPr lang="en-US" b="0" dirty="0" smtClean="0"/>
              <a:t> </a:t>
            </a:r>
            <a:r>
              <a:rPr lang="en-US" b="0" dirty="0" err="1" smtClean="0"/>
              <a:t>đột</a:t>
            </a:r>
            <a:r>
              <a:rPr lang="en-US" b="0" dirty="0" smtClean="0"/>
              <a:t> </a:t>
            </a:r>
            <a:r>
              <a:rPr lang="en-US" b="0" dirty="0" err="1" smtClean="0"/>
              <a:t>ngột</a:t>
            </a:r>
            <a:r>
              <a:rPr lang="en-US" b="0" dirty="0" smtClean="0"/>
              <a:t> </a:t>
            </a:r>
            <a:r>
              <a:rPr lang="en-US" b="0" dirty="0" err="1" smtClean="0"/>
              <a:t>khó</a:t>
            </a:r>
            <a:r>
              <a:rPr lang="en-US" b="0" dirty="0" smtClean="0"/>
              <a:t> </a:t>
            </a:r>
            <a:r>
              <a:rPr lang="en-US" b="0" dirty="0" err="1" smtClean="0"/>
              <a:t>thở</a:t>
            </a:r>
            <a:r>
              <a:rPr lang="en-US" b="0" dirty="0" smtClean="0"/>
              <a:t> </a:t>
            </a:r>
            <a:r>
              <a:rPr lang="en-US" b="0" dirty="0" err="1" smtClean="0"/>
              <a:t>khi</a:t>
            </a:r>
            <a:r>
              <a:rPr lang="en-US" b="0" dirty="0" smtClean="0"/>
              <a:t> </a:t>
            </a:r>
            <a:r>
              <a:rPr lang="en-US" b="0" dirty="0" err="1" smtClean="0"/>
              <a:t>nghỉ</a:t>
            </a:r>
            <a:r>
              <a:rPr lang="en-US" b="0" dirty="0" smtClean="0"/>
              <a:t>, </a:t>
            </a:r>
            <a:r>
              <a:rPr lang="en-US" b="0" dirty="0" err="1" smtClean="0"/>
              <a:t>thở</a:t>
            </a:r>
            <a:r>
              <a:rPr lang="en-US" b="0" dirty="0" smtClean="0"/>
              <a:t> </a:t>
            </a:r>
            <a:r>
              <a:rPr lang="en-US" b="0" dirty="0" err="1" smtClean="0"/>
              <a:t>nhanh</a:t>
            </a:r>
            <a:r>
              <a:rPr lang="en-US" b="0" dirty="0" smtClean="0"/>
              <a:t>, </a:t>
            </a:r>
            <a:r>
              <a:rPr lang="en-US" b="0" dirty="0" err="1" smtClean="0"/>
              <a:t>giảm</a:t>
            </a:r>
            <a:r>
              <a:rPr lang="en-US" b="0" dirty="0" smtClean="0"/>
              <a:t> SpO2, </a:t>
            </a:r>
            <a:r>
              <a:rPr lang="en-US" b="0" dirty="0" err="1" smtClean="0"/>
              <a:t>rối</a:t>
            </a:r>
            <a:r>
              <a:rPr lang="en-US" b="0" dirty="0" smtClean="0"/>
              <a:t> </a:t>
            </a:r>
            <a:r>
              <a:rPr lang="en-US" b="0" dirty="0" err="1" smtClean="0"/>
              <a:t>loạn</a:t>
            </a:r>
            <a:r>
              <a:rPr lang="en-US" b="0" dirty="0" smtClean="0"/>
              <a:t> tri </a:t>
            </a:r>
            <a:r>
              <a:rPr lang="en-US" b="0" dirty="0" err="1" smtClean="0"/>
              <a:t>giác</a:t>
            </a:r>
            <a:r>
              <a:rPr lang="en-US" b="0" dirty="0" smtClean="0"/>
              <a:t>, </a:t>
            </a:r>
            <a:r>
              <a:rPr lang="en-US" b="0" dirty="0" err="1" smtClean="0"/>
              <a:t>ngủ</a:t>
            </a:r>
            <a:r>
              <a:rPr lang="en-US" b="0" dirty="0" smtClean="0"/>
              <a:t> </a:t>
            </a:r>
            <a:r>
              <a:rPr lang="en-US" b="0" dirty="0" err="1" smtClean="0"/>
              <a:t>gà</a:t>
            </a:r>
            <a:endParaRPr lang="en-US" b="0" dirty="0" smtClean="0"/>
          </a:p>
          <a:p>
            <a:r>
              <a:rPr lang="en-US" b="0" dirty="0" err="1" smtClean="0"/>
              <a:t>Suy</a:t>
            </a:r>
            <a:r>
              <a:rPr lang="en-US" b="0" dirty="0" smtClean="0"/>
              <a:t> </a:t>
            </a:r>
            <a:r>
              <a:rPr lang="en-US" b="0" dirty="0" err="1" smtClean="0"/>
              <a:t>hô</a:t>
            </a:r>
            <a:r>
              <a:rPr lang="en-US" b="0" dirty="0" smtClean="0"/>
              <a:t> </a:t>
            </a:r>
            <a:r>
              <a:rPr lang="en-US" b="0" dirty="0" err="1" smtClean="0"/>
              <a:t>hấp</a:t>
            </a:r>
            <a:r>
              <a:rPr lang="en-US" b="0" dirty="0" smtClean="0"/>
              <a:t> </a:t>
            </a:r>
            <a:r>
              <a:rPr lang="en-US" b="0" dirty="0" err="1" smtClean="0"/>
              <a:t>cấp</a:t>
            </a:r>
            <a:endParaRPr lang="en-US" b="0" dirty="0" smtClean="0"/>
          </a:p>
          <a:p>
            <a:r>
              <a:rPr lang="en-US" b="0" dirty="0" err="1" smtClean="0"/>
              <a:t>Xuất</a:t>
            </a:r>
            <a:r>
              <a:rPr lang="en-US" b="0" dirty="0" smtClean="0"/>
              <a:t> </a:t>
            </a:r>
            <a:r>
              <a:rPr lang="en-US" b="0" dirty="0" err="1" smtClean="0"/>
              <a:t>hiện</a:t>
            </a:r>
            <a:r>
              <a:rPr lang="en-US" b="0" dirty="0" smtClean="0"/>
              <a:t> </a:t>
            </a:r>
            <a:r>
              <a:rPr lang="en-US" b="0" dirty="0" err="1" smtClean="0"/>
              <a:t>triệu</a:t>
            </a:r>
            <a:r>
              <a:rPr lang="en-US" b="0" dirty="0" smtClean="0"/>
              <a:t> </a:t>
            </a:r>
            <a:r>
              <a:rPr lang="en-US" b="0" dirty="0" err="1" smtClean="0"/>
              <a:t>chứng</a:t>
            </a:r>
            <a:r>
              <a:rPr lang="en-US" b="0" dirty="0" smtClean="0"/>
              <a:t> </a:t>
            </a:r>
            <a:r>
              <a:rPr lang="en-US" b="0" dirty="0" err="1" smtClean="0"/>
              <a:t>mới</a:t>
            </a:r>
            <a:r>
              <a:rPr lang="en-US" b="0" dirty="0" smtClean="0"/>
              <a:t> (</a:t>
            </a:r>
            <a:r>
              <a:rPr lang="en-US" b="0" dirty="0" err="1" smtClean="0"/>
              <a:t>tím</a:t>
            </a:r>
            <a:r>
              <a:rPr lang="en-US" b="0" dirty="0" smtClean="0"/>
              <a:t>, </a:t>
            </a:r>
            <a:r>
              <a:rPr lang="en-US" b="0" dirty="0" err="1" smtClean="0"/>
              <a:t>phù</a:t>
            </a:r>
            <a:r>
              <a:rPr lang="en-US" b="0" dirty="0" smtClean="0"/>
              <a:t> </a:t>
            </a:r>
            <a:r>
              <a:rPr lang="en-US" b="0" dirty="0" err="1" smtClean="0"/>
              <a:t>ngoại</a:t>
            </a:r>
            <a:r>
              <a:rPr lang="en-US" b="0" dirty="0" smtClean="0"/>
              <a:t> </a:t>
            </a:r>
            <a:r>
              <a:rPr lang="en-US" b="0" dirty="0" err="1" smtClean="0"/>
              <a:t>biên</a:t>
            </a:r>
            <a:r>
              <a:rPr lang="en-US" b="0" dirty="0" smtClean="0"/>
              <a:t>)</a:t>
            </a:r>
          </a:p>
          <a:p>
            <a:r>
              <a:rPr lang="en-US" b="0" dirty="0" err="1" smtClean="0"/>
              <a:t>Thất</a:t>
            </a:r>
            <a:r>
              <a:rPr lang="en-US" b="0" dirty="0" smtClean="0"/>
              <a:t> </a:t>
            </a:r>
            <a:r>
              <a:rPr lang="en-US" b="0" dirty="0" err="1" smtClean="0"/>
              <a:t>bại</a:t>
            </a:r>
            <a:r>
              <a:rPr lang="en-US" b="0" dirty="0" smtClean="0"/>
              <a:t> </a:t>
            </a:r>
            <a:r>
              <a:rPr lang="en-US" b="0" dirty="0" err="1" smtClean="0"/>
              <a:t>với</a:t>
            </a:r>
            <a:r>
              <a:rPr lang="en-US" b="0" dirty="0" smtClean="0"/>
              <a:t> </a:t>
            </a:r>
            <a:r>
              <a:rPr lang="en-US" b="0" dirty="0" err="1" smtClean="0"/>
              <a:t>điều</a:t>
            </a:r>
            <a:r>
              <a:rPr lang="en-US" b="0" dirty="0" smtClean="0"/>
              <a:t> </a:t>
            </a:r>
            <a:r>
              <a:rPr lang="en-US" b="0" dirty="0" err="1" smtClean="0"/>
              <a:t>trị</a:t>
            </a:r>
            <a:r>
              <a:rPr lang="en-US" b="0" dirty="0" smtClean="0"/>
              <a:t> ban </a:t>
            </a:r>
            <a:r>
              <a:rPr lang="en-US" b="0" dirty="0" err="1" smtClean="0"/>
              <a:t>đầu</a:t>
            </a:r>
            <a:r>
              <a:rPr lang="en-US" b="0" dirty="0" smtClean="0"/>
              <a:t> ở </a:t>
            </a:r>
            <a:r>
              <a:rPr lang="en-US" b="0" dirty="0" err="1" smtClean="0"/>
              <a:t>nhà</a:t>
            </a:r>
            <a:endParaRPr lang="en-US" b="0" dirty="0" smtClean="0"/>
          </a:p>
          <a:p>
            <a:r>
              <a:rPr lang="en-US" b="0" dirty="0" err="1" smtClean="0"/>
              <a:t>Bệnh</a:t>
            </a:r>
            <a:r>
              <a:rPr lang="en-US" b="0" dirty="0" smtClean="0"/>
              <a:t> </a:t>
            </a:r>
            <a:r>
              <a:rPr lang="en-US" b="0" dirty="0" err="1" smtClean="0"/>
              <a:t>phối</a:t>
            </a:r>
            <a:r>
              <a:rPr lang="en-US" b="0" dirty="0" smtClean="0"/>
              <a:t> </a:t>
            </a:r>
            <a:r>
              <a:rPr lang="en-US" b="0" dirty="0" err="1" smtClean="0"/>
              <a:t>hợp</a:t>
            </a:r>
            <a:r>
              <a:rPr lang="en-US" b="0" dirty="0" smtClean="0"/>
              <a:t> </a:t>
            </a:r>
            <a:r>
              <a:rPr lang="en-US" b="0" dirty="0" err="1" smtClean="0"/>
              <a:t>nặng</a:t>
            </a:r>
            <a:r>
              <a:rPr lang="en-US" b="0" dirty="0" smtClean="0"/>
              <a:t> </a:t>
            </a:r>
            <a:r>
              <a:rPr lang="en-US" b="0" dirty="0" err="1" smtClean="0"/>
              <a:t>lên</a:t>
            </a:r>
            <a:r>
              <a:rPr lang="en-US" b="0" dirty="0" smtClean="0"/>
              <a:t>(</a:t>
            </a:r>
            <a:r>
              <a:rPr lang="en-US" b="0" dirty="0" err="1" smtClean="0"/>
              <a:t>suy</a:t>
            </a:r>
            <a:r>
              <a:rPr lang="en-US" b="0" dirty="0" smtClean="0"/>
              <a:t> </a:t>
            </a:r>
            <a:r>
              <a:rPr lang="en-US" b="0" dirty="0" err="1" smtClean="0"/>
              <a:t>tim</a:t>
            </a:r>
            <a:r>
              <a:rPr lang="en-US" b="0" dirty="0" smtClean="0"/>
              <a:t>, </a:t>
            </a:r>
            <a:r>
              <a:rPr lang="en-US" b="0" dirty="0" err="1" smtClean="0"/>
              <a:t>rối</a:t>
            </a:r>
            <a:r>
              <a:rPr lang="en-US" b="0" dirty="0" smtClean="0"/>
              <a:t> </a:t>
            </a:r>
            <a:r>
              <a:rPr lang="en-US" b="0" dirty="0" err="1" smtClean="0"/>
              <a:t>loạn</a:t>
            </a:r>
            <a:r>
              <a:rPr lang="en-US" b="0" dirty="0" smtClean="0"/>
              <a:t> </a:t>
            </a:r>
            <a:r>
              <a:rPr lang="en-US" b="0" dirty="0" err="1" smtClean="0"/>
              <a:t>nhịp</a:t>
            </a:r>
            <a:r>
              <a:rPr lang="en-US" b="0" dirty="0" smtClean="0"/>
              <a:t>)</a:t>
            </a:r>
          </a:p>
          <a:p>
            <a:r>
              <a:rPr lang="en-US" b="0" dirty="0" err="1" smtClean="0"/>
              <a:t>Chăm</a:t>
            </a:r>
            <a:r>
              <a:rPr lang="en-US" b="0" dirty="0" smtClean="0"/>
              <a:t> </a:t>
            </a:r>
            <a:r>
              <a:rPr lang="en-US" b="0" dirty="0" err="1" smtClean="0"/>
              <a:t>sóc</a:t>
            </a:r>
            <a:r>
              <a:rPr lang="en-US" b="0" dirty="0" smtClean="0"/>
              <a:t> </a:t>
            </a:r>
            <a:r>
              <a:rPr lang="en-US" b="0" dirty="0" err="1" smtClean="0"/>
              <a:t>tại</a:t>
            </a:r>
            <a:r>
              <a:rPr lang="en-US" b="0" dirty="0" smtClean="0"/>
              <a:t> </a:t>
            </a:r>
            <a:r>
              <a:rPr lang="en-US" b="0" dirty="0" err="1" smtClean="0"/>
              <a:t>nhà</a:t>
            </a:r>
            <a:r>
              <a:rPr lang="en-US" b="0" dirty="0" smtClean="0"/>
              <a:t> </a:t>
            </a:r>
            <a:r>
              <a:rPr lang="en-US" b="0" dirty="0" err="1" smtClean="0"/>
              <a:t>kém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64770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GOLD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031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371600"/>
            <a:ext cx="4191000" cy="5486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NHẸ </a:t>
            </a:r>
            <a:r>
              <a:rPr lang="en-US" sz="2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BÌNH </a:t>
            </a:r>
            <a:endParaRPr lang="en-US" sz="2600" dirty="0">
              <a:solidFill>
                <a:srgbClr val="FF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ngồi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Nhịp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thở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Nhịp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100-120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phút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hòa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oxy (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thở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khí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trời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90-95%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PEF &gt;50%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953000" y="1371600"/>
            <a:ext cx="4038600" cy="5486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NẶNG</a:t>
            </a:r>
            <a:endParaRPr lang="en-US" sz="2800" dirty="0">
              <a:solidFill>
                <a:srgbClr val="FF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Ngồi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chồm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Nhịp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thở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&gt;30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phút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Nhịp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&gt;120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phút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hòa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oxy (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thở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khí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trời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&lt;90 %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PEF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≤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50%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33400"/>
            <a:ext cx="6781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>
                <a:solidFill>
                  <a:schemeClr val="bg1"/>
                </a:solidFill>
              </a:rPr>
              <a:t>ĐỢT KỊCH PHÁT CỦA HEN</a:t>
            </a:r>
            <a:endParaRPr lang="en-US" sz="3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76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1"/>
          <p:cNvSpPr>
            <a:spLocks noGrp="1"/>
          </p:cNvSpPr>
          <p:nvPr>
            <p:ph idx="1"/>
          </p:nvPr>
        </p:nvSpPr>
        <p:spPr bwMode="auto">
          <a:xfrm>
            <a:off x="457200" y="1752600"/>
            <a:ext cx="8528050" cy="464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dirty="0" err="1" smtClean="0"/>
              <a:t>Bệnh</a:t>
            </a:r>
            <a:r>
              <a:rPr lang="en-US" sz="3200" dirty="0" smtClean="0"/>
              <a:t> </a:t>
            </a:r>
            <a:r>
              <a:rPr lang="en-US" sz="3200" dirty="0" err="1" smtClean="0"/>
              <a:t>sử</a:t>
            </a:r>
            <a:r>
              <a:rPr lang="en-US" sz="3200" dirty="0" smtClean="0"/>
              <a:t> hen </a:t>
            </a:r>
            <a:r>
              <a:rPr lang="en-US" sz="3200" dirty="0" err="1" smtClean="0"/>
              <a:t>dọa</a:t>
            </a:r>
            <a:r>
              <a:rPr lang="en-US" sz="3200" dirty="0" smtClean="0"/>
              <a:t> </a:t>
            </a:r>
            <a:r>
              <a:rPr lang="en-US" sz="3200" dirty="0" err="1" smtClean="0"/>
              <a:t>tử</a:t>
            </a:r>
            <a:r>
              <a:rPr lang="en-US" sz="3200" dirty="0" smtClean="0"/>
              <a:t> </a:t>
            </a:r>
            <a:r>
              <a:rPr lang="en-US" sz="3200" dirty="0" err="1" smtClean="0"/>
              <a:t>vong</a:t>
            </a:r>
            <a:r>
              <a:rPr lang="en-US" sz="3200" dirty="0" smtClean="0"/>
              <a:t>, </a:t>
            </a:r>
            <a:r>
              <a:rPr lang="en-US" sz="3200" dirty="0" err="1" smtClean="0"/>
              <a:t>cần</a:t>
            </a:r>
            <a:r>
              <a:rPr lang="en-US" sz="3200" dirty="0" smtClean="0"/>
              <a:t> </a:t>
            </a:r>
            <a:r>
              <a:rPr lang="en-US" sz="3200" dirty="0" err="1" smtClean="0"/>
              <a:t>đặt</a:t>
            </a:r>
            <a:r>
              <a:rPr lang="en-US" sz="3200" dirty="0" smtClean="0"/>
              <a:t> </a:t>
            </a:r>
            <a:r>
              <a:rPr lang="en-US" sz="3200" dirty="0" err="1" smtClean="0"/>
              <a:t>nội</a:t>
            </a:r>
            <a:r>
              <a:rPr lang="en-US" sz="3200" dirty="0" smtClean="0"/>
              <a:t> </a:t>
            </a:r>
            <a:r>
              <a:rPr lang="en-US" sz="3200" dirty="0" err="1" smtClean="0"/>
              <a:t>khí</a:t>
            </a:r>
            <a:r>
              <a:rPr lang="en-US" sz="3200" dirty="0" smtClean="0"/>
              <a:t> </a:t>
            </a:r>
            <a:r>
              <a:rPr lang="en-US" sz="3200" dirty="0" err="1" smtClean="0"/>
              <a:t>quản</a:t>
            </a:r>
            <a:r>
              <a:rPr lang="en-US" sz="3200" dirty="0" smtClean="0"/>
              <a:t> hay </a:t>
            </a:r>
            <a:r>
              <a:rPr lang="en-US" sz="3200" dirty="0" err="1" smtClean="0"/>
              <a:t>thở</a:t>
            </a:r>
            <a:r>
              <a:rPr lang="en-US" sz="3200" dirty="0" smtClean="0"/>
              <a:t> </a:t>
            </a:r>
            <a:r>
              <a:rPr lang="en-US" sz="3200" dirty="0" err="1" smtClean="0"/>
              <a:t>máy</a:t>
            </a:r>
            <a:endParaRPr lang="en-US" sz="3200" dirty="0" smtClean="0"/>
          </a:p>
          <a:p>
            <a:r>
              <a:rPr lang="en-US" sz="3200" dirty="0" err="1" smtClean="0"/>
              <a:t>Nhập</a:t>
            </a:r>
            <a:r>
              <a:rPr lang="en-US" sz="3200" dirty="0" smtClean="0"/>
              <a:t> </a:t>
            </a:r>
            <a:r>
              <a:rPr lang="en-US" sz="3200" dirty="0" err="1" smtClean="0"/>
              <a:t>viện</a:t>
            </a:r>
            <a:r>
              <a:rPr lang="en-US" sz="3200" dirty="0" smtClean="0"/>
              <a:t> hay </a:t>
            </a:r>
            <a:r>
              <a:rPr lang="en-US" sz="3200" dirty="0" err="1" smtClean="0"/>
              <a:t>thăm</a:t>
            </a:r>
            <a:r>
              <a:rPr lang="en-US" sz="3200" dirty="0" smtClean="0"/>
              <a:t> </a:t>
            </a:r>
            <a:r>
              <a:rPr lang="en-US" sz="3200" dirty="0" err="1" smtClean="0"/>
              <a:t>khám</a:t>
            </a:r>
            <a:r>
              <a:rPr lang="en-US" sz="3200" dirty="0" smtClean="0"/>
              <a:t> </a:t>
            </a:r>
            <a:r>
              <a:rPr lang="en-US" sz="3200" dirty="0" err="1" smtClean="0"/>
              <a:t>cấp</a:t>
            </a:r>
            <a:r>
              <a:rPr lang="en-US" sz="3200" dirty="0" smtClean="0"/>
              <a:t> </a:t>
            </a:r>
            <a:r>
              <a:rPr lang="en-US" sz="3200" dirty="0" err="1" smtClean="0"/>
              <a:t>cứu</a:t>
            </a:r>
            <a:r>
              <a:rPr lang="en-US" sz="3200" dirty="0" smtClean="0"/>
              <a:t> do hen </a:t>
            </a:r>
            <a:r>
              <a:rPr lang="en-US" sz="3200" dirty="0" err="1" smtClean="0"/>
              <a:t>trong</a:t>
            </a:r>
            <a:r>
              <a:rPr lang="en-US" sz="3200" dirty="0" smtClean="0"/>
              <a:t> </a:t>
            </a:r>
            <a:r>
              <a:rPr lang="en-US" sz="3200" dirty="0" err="1" smtClean="0"/>
              <a:t>năm</a:t>
            </a:r>
            <a:r>
              <a:rPr lang="en-US" sz="3200" dirty="0" smtClean="0"/>
              <a:t> qua</a:t>
            </a:r>
          </a:p>
          <a:p>
            <a:r>
              <a:rPr lang="en-US" sz="3200" dirty="0" err="1" smtClean="0"/>
              <a:t>Đang</a:t>
            </a:r>
            <a:r>
              <a:rPr lang="en-US" sz="3200" dirty="0" smtClean="0"/>
              <a:t> </a:t>
            </a:r>
            <a:r>
              <a:rPr lang="en-US" sz="3200" dirty="0" err="1" smtClean="0"/>
              <a:t>sử</a:t>
            </a:r>
            <a:r>
              <a:rPr lang="en-US" sz="3200" dirty="0" smtClean="0"/>
              <a:t> </a:t>
            </a:r>
            <a:r>
              <a:rPr lang="en-US" sz="3200" dirty="0" err="1" smtClean="0"/>
              <a:t>dụng</a:t>
            </a:r>
            <a:r>
              <a:rPr lang="en-US" sz="3200" dirty="0" smtClean="0"/>
              <a:t> </a:t>
            </a:r>
            <a:r>
              <a:rPr lang="en-US" sz="3200" dirty="0" err="1" smtClean="0"/>
              <a:t>hoặc</a:t>
            </a:r>
            <a:r>
              <a:rPr lang="en-US" sz="3200" dirty="0" smtClean="0"/>
              <a:t> </a:t>
            </a:r>
            <a:r>
              <a:rPr lang="en-US" sz="3200" dirty="0" err="1" smtClean="0"/>
              <a:t>vừa</a:t>
            </a:r>
            <a:r>
              <a:rPr lang="en-US" sz="3200" dirty="0" smtClean="0"/>
              <a:t> </a:t>
            </a:r>
            <a:r>
              <a:rPr lang="en-US" sz="3200" dirty="0" err="1" smtClean="0"/>
              <a:t>mới</a:t>
            </a:r>
            <a:r>
              <a:rPr lang="en-US" sz="3200" dirty="0" smtClean="0"/>
              <a:t> </a:t>
            </a:r>
            <a:r>
              <a:rPr lang="en-US" sz="3200" dirty="0" err="1" smtClean="0"/>
              <a:t>ngưng</a:t>
            </a:r>
            <a:r>
              <a:rPr lang="en-US" sz="3200" dirty="0" smtClean="0"/>
              <a:t> ICS, </a:t>
            </a:r>
          </a:p>
          <a:p>
            <a:r>
              <a:rPr lang="en-US" sz="3200" dirty="0" err="1" smtClean="0"/>
              <a:t>Hiện</a:t>
            </a:r>
            <a:r>
              <a:rPr lang="en-US" sz="3200" dirty="0" smtClean="0"/>
              <a:t> </a:t>
            </a:r>
            <a:r>
              <a:rPr lang="en-US" sz="3200" dirty="0" err="1" smtClean="0"/>
              <a:t>tại</a:t>
            </a:r>
            <a:r>
              <a:rPr lang="en-US" sz="3200" dirty="0" smtClean="0"/>
              <a:t> </a:t>
            </a:r>
            <a:r>
              <a:rPr lang="en-US" sz="3200" dirty="0" err="1" smtClean="0"/>
              <a:t>không</a:t>
            </a:r>
            <a:r>
              <a:rPr lang="en-US" sz="3200" dirty="0" smtClean="0"/>
              <a:t> </a:t>
            </a:r>
            <a:r>
              <a:rPr lang="en-US" sz="3200" dirty="0" err="1" smtClean="0"/>
              <a:t>dùng</a:t>
            </a:r>
            <a:r>
              <a:rPr lang="en-US" sz="3200" dirty="0" smtClean="0"/>
              <a:t> corticosteroid </a:t>
            </a:r>
            <a:r>
              <a:rPr lang="en-US" sz="3200" dirty="0" err="1" smtClean="0"/>
              <a:t>hít</a:t>
            </a:r>
            <a:r>
              <a:rPr lang="en-US" sz="3200" dirty="0" smtClean="0"/>
              <a:t> </a:t>
            </a:r>
            <a:r>
              <a:rPr lang="en-US" sz="3200" dirty="0" err="1" smtClean="0"/>
              <a:t>hoặc</a:t>
            </a:r>
            <a:r>
              <a:rPr lang="en-US" sz="3200" dirty="0" smtClean="0"/>
              <a:t> </a:t>
            </a:r>
            <a:r>
              <a:rPr lang="en-US" sz="3200" dirty="0" err="1" smtClean="0"/>
              <a:t>tuân</a:t>
            </a:r>
            <a:r>
              <a:rPr lang="en-US" sz="3200" dirty="0" smtClean="0"/>
              <a:t> </a:t>
            </a:r>
            <a:r>
              <a:rPr lang="en-US" sz="3200" dirty="0" err="1" smtClean="0"/>
              <a:t>thủ</a:t>
            </a:r>
            <a:r>
              <a:rPr lang="en-US" sz="3200" dirty="0" smtClean="0"/>
              <a:t> </a:t>
            </a:r>
            <a:r>
              <a:rPr lang="en-US" sz="3200" dirty="0" err="1" smtClean="0"/>
              <a:t>kém</a:t>
            </a:r>
            <a:r>
              <a:rPr lang="en-US" sz="3200" dirty="0" smtClean="0"/>
              <a:t> </a:t>
            </a:r>
            <a:r>
              <a:rPr lang="en-US" sz="3200" dirty="0" err="1" smtClean="0"/>
              <a:t>với</a:t>
            </a:r>
            <a:r>
              <a:rPr lang="en-US" sz="3200" dirty="0" smtClean="0"/>
              <a:t> ICS</a:t>
            </a:r>
          </a:p>
        </p:txBody>
      </p:sp>
      <p:sp>
        <p:nvSpPr>
          <p:cNvPr id="60419" name="Title 2"/>
          <p:cNvSpPr>
            <a:spLocks noGrp="1"/>
          </p:cNvSpPr>
          <p:nvPr>
            <p:ph type="title"/>
          </p:nvPr>
        </p:nvSpPr>
        <p:spPr bwMode="auto">
          <a:xfrm>
            <a:off x="0" y="250825"/>
            <a:ext cx="8458200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sz="3200" dirty="0" smtClean="0"/>
              <a:t>NGUY CƠ TỬ VONG LIÊN QUAN ĐẾN 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" y="6400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GINA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331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Hen </a:t>
            </a:r>
            <a:r>
              <a:rPr lang="en-US" dirty="0" err="1" smtClean="0"/>
              <a:t>và</a:t>
            </a:r>
            <a:r>
              <a:rPr lang="en-US" dirty="0" smtClean="0"/>
              <a:t> COPD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hô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 smtClean="0"/>
          </a:p>
          <a:p>
            <a:r>
              <a:rPr lang="en-US" dirty="0" smtClean="0"/>
              <a:t>Hen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, </a:t>
            </a:r>
            <a:r>
              <a:rPr lang="en-US" dirty="0" err="1" smtClean="0"/>
              <a:t>hô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hổ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Hen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dị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dị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,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đình</a:t>
            </a:r>
            <a:endParaRPr lang="en-US" dirty="0" smtClean="0"/>
          </a:p>
          <a:p>
            <a:r>
              <a:rPr lang="en-US" dirty="0" smtClean="0"/>
              <a:t>COPD </a:t>
            </a:r>
            <a:r>
              <a:rPr lang="en-US" dirty="0" err="1" smtClean="0"/>
              <a:t>hô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,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xúc</a:t>
            </a:r>
            <a:r>
              <a:rPr lang="en-US" dirty="0" smtClean="0"/>
              <a:t> </a:t>
            </a:r>
            <a:r>
              <a:rPr lang="en-US" dirty="0" err="1" smtClean="0"/>
              <a:t>độc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Hen </a:t>
            </a:r>
            <a:r>
              <a:rPr lang="en-US" dirty="0" err="1" smtClean="0"/>
              <a:t>và</a:t>
            </a:r>
            <a:r>
              <a:rPr lang="en-US" dirty="0" smtClean="0"/>
              <a:t> COPD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chồng</a:t>
            </a:r>
            <a:r>
              <a:rPr lang="en-US" dirty="0" smtClean="0"/>
              <a:t> </a:t>
            </a:r>
            <a:r>
              <a:rPr lang="en-US" dirty="0" err="1" smtClean="0"/>
              <a:t>lấp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KẾT LUẬN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4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http://t3.gstatic.com/images?q=tbn:ANd9GcRo7AY8NL0JIgBuWuvmWND07-whL_3qoGHwD1JPGt4Ym1B1-y2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"/>
            <a:ext cx="3190875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5105400" y="457200"/>
            <a:ext cx="2590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/>
              <a:t>HO,</a:t>
            </a:r>
          </a:p>
          <a:p>
            <a:pPr eaLnBrk="1" hangingPunct="1"/>
            <a:r>
              <a:rPr lang="en-US" sz="3600" b="1"/>
              <a:t>KHÒ KHÈ</a:t>
            </a:r>
          </a:p>
          <a:p>
            <a:pPr eaLnBrk="1" hangingPunct="1"/>
            <a:r>
              <a:rPr lang="en-US" sz="3600" b="1"/>
              <a:t>KHÓ THỞ CƠN</a:t>
            </a:r>
          </a:p>
        </p:txBody>
      </p:sp>
      <p:sp>
        <p:nvSpPr>
          <p:cNvPr id="9220" name="TextBox 5"/>
          <p:cNvSpPr txBox="1">
            <a:spLocks noChangeArrowheads="1"/>
          </p:cNvSpPr>
          <p:nvPr/>
        </p:nvSpPr>
        <p:spPr bwMode="auto">
          <a:xfrm>
            <a:off x="4419600" y="990600"/>
            <a:ext cx="838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4400" b="1"/>
              <a:t> +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990600" y="3733800"/>
            <a:ext cx="7239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/>
              <a:t>∆</a:t>
            </a:r>
            <a:r>
              <a:rPr lang="en-US" sz="3600" b="1"/>
              <a:t>: HEN PHẾ QUẢN ? </a:t>
            </a:r>
          </a:p>
          <a:p>
            <a:pPr eaLnBrk="1" hangingPunct="1"/>
            <a:r>
              <a:rPr lang="en-US" sz="3600" b="1"/>
              <a:t>    COPD???</a:t>
            </a:r>
          </a:p>
          <a:p>
            <a:pPr eaLnBrk="1" hangingPunct="1"/>
            <a:r>
              <a:rPr lang="en-US" sz="3600" b="1"/>
              <a:t>    …. </a:t>
            </a:r>
          </a:p>
          <a:p>
            <a:pPr eaLnBrk="1" hangingPunct="1"/>
            <a:r>
              <a:rPr lang="el-GR" sz="3600" b="1"/>
              <a:t>Θ</a:t>
            </a:r>
            <a:r>
              <a:rPr lang="en-US" sz="3600" b="1"/>
              <a:t> :  ?</a:t>
            </a:r>
          </a:p>
        </p:txBody>
      </p:sp>
    </p:spTree>
    <p:extLst>
      <p:ext uri="{BB962C8B-B14F-4D97-AF65-F5344CB8AC3E}">
        <p14:creationId xmlns:p14="http://schemas.microsoft.com/office/powerpoint/2010/main" val="383748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pharmrev.aspetjournals.org/content/56/4/515/F5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369300" cy="558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-228600" y="457200"/>
            <a:ext cx="876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bg1"/>
                </a:solidFill>
              </a:rPr>
              <a:t>  CƠ CHẾ GÂY VIÊM VÀ CÁC TẾ BÀO VIÊM </a:t>
            </a:r>
          </a:p>
        </p:txBody>
      </p:sp>
    </p:spTree>
    <p:extLst>
      <p:ext uri="{BB962C8B-B14F-4D97-AF65-F5344CB8AC3E}">
        <p14:creationId xmlns:p14="http://schemas.microsoft.com/office/powerpoint/2010/main" val="113322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2" descr="Fig-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600200"/>
            <a:ext cx="7848600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0" name="Text Box 3"/>
          <p:cNvSpPr txBox="1">
            <a:spLocks noChangeArrowheads="1"/>
          </p:cNvSpPr>
          <p:nvPr/>
        </p:nvSpPr>
        <p:spPr bwMode="auto">
          <a:xfrm>
            <a:off x="1524000" y="152400"/>
            <a:ext cx="716280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CC00"/>
                </a:solidFill>
                <a:latin typeface="Tahoma" pitchFamily="34" charset="0"/>
                <a:ea typeface="ＭＳ Ｐゴシック" pitchFamily="34" charset="-128"/>
              </a:rPr>
              <a:t>Global Strategy for Diagnosis, Management and Prevention of COPD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4000">
                <a:solidFill>
                  <a:srgbClr val="FFCC00"/>
                </a:solidFill>
                <a:latin typeface="Tahoma" pitchFamily="34" charset="0"/>
                <a:ea typeface="ＭＳ Ｐゴシック" pitchFamily="34" charset="-128"/>
              </a:rPr>
              <a:t>Risk Factors for COPD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6553200" y="2057400"/>
            <a:ext cx="1905000" cy="461963"/>
          </a:xfrm>
          <a:prstGeom prst="rect">
            <a:avLst/>
          </a:prstGeom>
          <a:solidFill>
            <a:srgbClr val="FFFFCC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ＭＳ Ｐゴシック" charset="0"/>
              </a:rPr>
              <a:t>Genes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6553200" y="2895600"/>
            <a:ext cx="1905000" cy="495300"/>
          </a:xfrm>
          <a:prstGeom prst="rect">
            <a:avLst/>
          </a:prstGeom>
          <a:solidFill>
            <a:srgbClr val="FFFFCC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24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ＭＳ Ｐゴシック" charset="0"/>
              </a:rPr>
              <a:t>Infections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5791200" y="3657600"/>
            <a:ext cx="2667000" cy="860425"/>
          </a:xfrm>
          <a:prstGeom prst="rect">
            <a:avLst/>
          </a:prstGeom>
          <a:solidFill>
            <a:srgbClr val="FFFFCC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ＭＳ Ｐゴシック" charset="0"/>
              </a:rPr>
              <a:t>Socio-economic status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1752600" y="5519738"/>
            <a:ext cx="5715000" cy="881062"/>
          </a:xfrm>
          <a:prstGeom prst="rect">
            <a:avLst/>
          </a:prstGeom>
          <a:solidFill>
            <a:srgbClr val="FFFFCC"/>
          </a:solidFill>
          <a:ln w="571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4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ＭＳ Ｐゴシック" charset="0"/>
              </a:rPr>
              <a:t>Aging Populations</a:t>
            </a:r>
          </a:p>
        </p:txBody>
      </p:sp>
      <p:sp>
        <p:nvSpPr>
          <p:cNvPr id="89095" name="TextBox 1"/>
          <p:cNvSpPr txBox="1">
            <a:spLocks noChangeArrowheads="1"/>
          </p:cNvSpPr>
          <p:nvPr/>
        </p:nvSpPr>
        <p:spPr bwMode="auto">
          <a:xfrm>
            <a:off x="1676400" y="6505575"/>
            <a:ext cx="609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ＭＳ Ｐゴシック" pitchFamily="34" charset="-128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ea typeface="ＭＳ Ｐゴシック" pitchFamily="34" charset="-128"/>
              </a:rPr>
              <a:t>2015 </a:t>
            </a:r>
            <a:r>
              <a:rPr lang="en-US" sz="1200" dirty="0">
                <a:solidFill>
                  <a:srgbClr val="FFFFFF"/>
                </a:solidFill>
                <a:ea typeface="ＭＳ Ｐゴシック" pitchFamily="34" charset="-128"/>
              </a:rPr>
              <a:t>Global Initiative for Chronic Obstructive Lung Disease</a:t>
            </a:r>
          </a:p>
        </p:txBody>
      </p:sp>
    </p:spTree>
    <p:extLst>
      <p:ext uri="{BB962C8B-B14F-4D97-AF65-F5344CB8AC3E}">
        <p14:creationId xmlns:p14="http://schemas.microsoft.com/office/powerpoint/2010/main" val="2247869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 animBg="1"/>
      <p:bldP spid="55301" grpId="0" animBg="1"/>
      <p:bldP spid="55302" grpId="0" animBg="1"/>
      <p:bldP spid="5530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2"/>
          <p:cNvSpPr txBox="1">
            <a:spLocks noChangeArrowheads="1"/>
          </p:cNvSpPr>
          <p:nvPr/>
        </p:nvSpPr>
        <p:spPr bwMode="auto">
          <a:xfrm>
            <a:off x="3792538" y="2286000"/>
            <a:ext cx="37941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3200"/>
          </a:p>
        </p:txBody>
      </p:sp>
      <p:sp>
        <p:nvSpPr>
          <p:cNvPr id="40962" name="Rectangle 3"/>
          <p:cNvSpPr>
            <a:spLocks noChangeArrowheads="1"/>
          </p:cNvSpPr>
          <p:nvPr/>
        </p:nvSpPr>
        <p:spPr bwMode="auto">
          <a:xfrm>
            <a:off x="3975100" y="2928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63" name="Rectangle 4"/>
          <p:cNvSpPr>
            <a:spLocks noChangeArrowheads="1"/>
          </p:cNvSpPr>
          <p:nvPr/>
        </p:nvSpPr>
        <p:spPr bwMode="auto">
          <a:xfrm>
            <a:off x="381000" y="488117"/>
            <a:ext cx="5943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YẾU TỐ NGUY CƠ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COPD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5181600" y="1543943"/>
            <a:ext cx="35814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 eaLnBrk="1" hangingPunct="1">
              <a:spcBef>
                <a:spcPct val="25000"/>
              </a:spcBef>
              <a:buFont typeface="Wingdings" panose="05000000000000000000" pitchFamily="2" charset="2"/>
              <a:buChar char="§"/>
            </a:pPr>
            <a:endParaRPr lang="en-US" sz="3200" dirty="0">
              <a:latin typeface="+mn-lt"/>
            </a:endParaRPr>
          </a:p>
          <a:p>
            <a:pPr marL="457200" indent="-457200" eaLnBrk="1" hangingPunct="1">
              <a:spcBef>
                <a:spcPct val="25000"/>
              </a:spcBef>
              <a:buFont typeface="Wingdings" panose="05000000000000000000" pitchFamily="2" charset="2"/>
              <a:buChar char="§"/>
            </a:pPr>
            <a:r>
              <a:rPr lang="en-US" sz="3200" dirty="0" err="1" smtClean="0">
                <a:latin typeface="+mn-lt"/>
              </a:rPr>
              <a:t>Giới</a:t>
            </a:r>
            <a:endParaRPr lang="en-US" sz="3200" dirty="0">
              <a:latin typeface="+mn-lt"/>
            </a:endParaRPr>
          </a:p>
          <a:p>
            <a:pPr marL="457200" indent="-457200" eaLnBrk="1" hangingPunct="1">
              <a:spcBef>
                <a:spcPct val="25000"/>
              </a:spcBef>
              <a:buFont typeface="Wingdings" panose="05000000000000000000" pitchFamily="2" charset="2"/>
              <a:buChar char="§"/>
            </a:pPr>
            <a:r>
              <a:rPr lang="en-US" sz="3200" dirty="0" err="1" smtClean="0">
                <a:latin typeface="+mn-lt"/>
              </a:rPr>
              <a:t>Tuổi</a:t>
            </a:r>
            <a:endParaRPr lang="en-US" sz="3200" dirty="0">
              <a:latin typeface="+mn-lt"/>
            </a:endParaRPr>
          </a:p>
          <a:p>
            <a:pPr marL="457200" indent="-457200" eaLnBrk="1" hangingPunct="1">
              <a:spcBef>
                <a:spcPct val="25000"/>
              </a:spcBef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+mn-lt"/>
              </a:rPr>
              <a:t>NT </a:t>
            </a:r>
            <a:r>
              <a:rPr lang="en-US" sz="3200" dirty="0" err="1" smtClean="0">
                <a:latin typeface="+mn-lt"/>
              </a:rPr>
              <a:t>hô</a:t>
            </a:r>
            <a:r>
              <a:rPr lang="en-US" sz="3200" dirty="0" smtClean="0">
                <a:latin typeface="+mn-lt"/>
              </a:rPr>
              <a:t> </a:t>
            </a:r>
            <a:r>
              <a:rPr lang="en-US" sz="3200" dirty="0" err="1" smtClean="0">
                <a:latin typeface="+mn-lt"/>
              </a:rPr>
              <a:t>hấp</a:t>
            </a:r>
            <a:endParaRPr lang="en-US" sz="3200" dirty="0">
              <a:latin typeface="+mn-lt"/>
            </a:endParaRPr>
          </a:p>
          <a:p>
            <a:pPr marL="457200" indent="-457200" eaLnBrk="1" hangingPunct="1">
              <a:spcBef>
                <a:spcPct val="25000"/>
              </a:spcBef>
              <a:buFont typeface="Wingdings" panose="05000000000000000000" pitchFamily="2" charset="2"/>
              <a:buChar char="§"/>
            </a:pPr>
            <a:r>
              <a:rPr lang="en-US" sz="3200" dirty="0" err="1" smtClean="0">
                <a:latin typeface="+mn-lt"/>
              </a:rPr>
              <a:t>Tình</a:t>
            </a:r>
            <a:r>
              <a:rPr lang="en-US" sz="3200" dirty="0" smtClean="0">
                <a:latin typeface="+mn-lt"/>
              </a:rPr>
              <a:t> </a:t>
            </a:r>
            <a:r>
              <a:rPr lang="en-US" sz="3200" dirty="0" err="1" smtClean="0">
                <a:latin typeface="+mn-lt"/>
              </a:rPr>
              <a:t>trạng</a:t>
            </a:r>
            <a:r>
              <a:rPr lang="en-US" sz="3200" dirty="0" smtClean="0">
                <a:latin typeface="+mn-lt"/>
              </a:rPr>
              <a:t> </a:t>
            </a:r>
            <a:r>
              <a:rPr lang="en-US" sz="3200" dirty="0" err="1" smtClean="0">
                <a:latin typeface="+mn-lt"/>
              </a:rPr>
              <a:t>kinh</a:t>
            </a:r>
            <a:r>
              <a:rPr lang="en-US" sz="3200" dirty="0" smtClean="0">
                <a:latin typeface="+mn-lt"/>
              </a:rPr>
              <a:t> </a:t>
            </a:r>
            <a:r>
              <a:rPr lang="en-US" sz="3200" dirty="0" err="1" smtClean="0">
                <a:latin typeface="+mn-lt"/>
              </a:rPr>
              <a:t>tế</a:t>
            </a:r>
            <a:r>
              <a:rPr lang="en-US" sz="3200" dirty="0" smtClean="0">
                <a:latin typeface="+mn-lt"/>
              </a:rPr>
              <a:t> XH</a:t>
            </a:r>
            <a:endParaRPr lang="en-US" sz="3200" dirty="0">
              <a:latin typeface="+mn-lt"/>
            </a:endParaRPr>
          </a:p>
          <a:p>
            <a:pPr marL="457200" indent="-457200" eaLnBrk="1" hangingPunct="1">
              <a:spcBef>
                <a:spcPct val="25000"/>
              </a:spcBef>
              <a:buFont typeface="Wingdings" panose="05000000000000000000" pitchFamily="2" charset="2"/>
              <a:buChar char="§"/>
            </a:pPr>
            <a:endParaRPr lang="en-US" sz="3200" dirty="0">
              <a:latin typeface="+mn-lt"/>
            </a:endParaRP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556419" y="1905000"/>
            <a:ext cx="393065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0513" indent="-290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5000"/>
              </a:spcBef>
              <a:defRPr/>
            </a:pPr>
            <a:r>
              <a:rPr lang="en-US" sz="3200" dirty="0" smtClean="0">
                <a:latin typeface="Tahoma" charset="0"/>
              </a:rPr>
              <a:t>Gen</a:t>
            </a:r>
          </a:p>
          <a:p>
            <a:pPr eaLnBrk="1" hangingPunct="1">
              <a:spcBef>
                <a:spcPct val="25000"/>
              </a:spcBef>
              <a:defRPr/>
            </a:pPr>
            <a:r>
              <a:rPr lang="en-US" sz="3200" dirty="0" err="1" smtClean="0">
                <a:latin typeface="Tahoma" charset="0"/>
              </a:rPr>
              <a:t>Tiếp</a:t>
            </a:r>
            <a:r>
              <a:rPr lang="en-US" sz="3200" dirty="0" smtClean="0">
                <a:latin typeface="Tahoma" charset="0"/>
              </a:rPr>
              <a:t> </a:t>
            </a:r>
            <a:r>
              <a:rPr lang="en-US" sz="3200" dirty="0" err="1" smtClean="0">
                <a:latin typeface="Tahoma" charset="0"/>
              </a:rPr>
              <a:t>xúc</a:t>
            </a:r>
            <a:endParaRPr lang="en-US" sz="3200" dirty="0" smtClean="0">
              <a:latin typeface="Tahoma" charset="0"/>
            </a:endParaRPr>
          </a:p>
          <a:p>
            <a:pPr marL="342900" indent="-342900" eaLnBrk="1" hangingPunct="1">
              <a:spcBef>
                <a:spcPct val="25000"/>
              </a:spcBef>
              <a:buClr>
                <a:srgbClr val="A5FF4B"/>
              </a:buClr>
              <a:buFont typeface="Wingdings" charset="2"/>
              <a:buChar char="§"/>
              <a:defRPr/>
            </a:pPr>
            <a:r>
              <a:rPr lang="en-US" sz="3200" dirty="0" err="1" smtClean="0">
                <a:latin typeface="Tahoma" charset="0"/>
              </a:rPr>
              <a:t>Khói</a:t>
            </a:r>
            <a:r>
              <a:rPr lang="en-US" sz="3200" dirty="0" smtClean="0">
                <a:latin typeface="Tahoma" charset="0"/>
              </a:rPr>
              <a:t> </a:t>
            </a:r>
            <a:r>
              <a:rPr lang="en-US" sz="3200" dirty="0" err="1" smtClean="0">
                <a:latin typeface="Tahoma" charset="0"/>
              </a:rPr>
              <a:t>thuốc</a:t>
            </a:r>
            <a:r>
              <a:rPr lang="en-US" sz="3200" dirty="0" smtClean="0">
                <a:latin typeface="Tahoma" charset="0"/>
              </a:rPr>
              <a:t> </a:t>
            </a:r>
            <a:r>
              <a:rPr lang="en-US" sz="3200" dirty="0" err="1" smtClean="0">
                <a:latin typeface="Tahoma" charset="0"/>
              </a:rPr>
              <a:t>lá</a:t>
            </a:r>
            <a:endParaRPr lang="en-US" sz="3200" dirty="0" smtClean="0">
              <a:latin typeface="Tahoma" charset="0"/>
            </a:endParaRPr>
          </a:p>
          <a:p>
            <a:pPr marL="342900" indent="-342900" eaLnBrk="1" hangingPunct="1">
              <a:spcBef>
                <a:spcPct val="25000"/>
              </a:spcBef>
              <a:buClr>
                <a:srgbClr val="A5FF4B"/>
              </a:buClr>
              <a:buFont typeface="Wingdings" charset="2"/>
              <a:buChar char="§"/>
              <a:defRPr/>
            </a:pPr>
            <a:r>
              <a:rPr lang="en-US" sz="3200" dirty="0" err="1" smtClean="0">
                <a:latin typeface="Tahoma" charset="0"/>
              </a:rPr>
              <a:t>Bụi</a:t>
            </a:r>
            <a:r>
              <a:rPr lang="en-US" sz="3200" dirty="0" smtClean="0">
                <a:latin typeface="Tahoma" charset="0"/>
              </a:rPr>
              <a:t> </a:t>
            </a:r>
            <a:r>
              <a:rPr lang="en-US" sz="3200" dirty="0" err="1" smtClean="0">
                <a:latin typeface="Tahoma" charset="0"/>
              </a:rPr>
              <a:t>vô</a:t>
            </a:r>
            <a:r>
              <a:rPr lang="en-US" sz="3200" dirty="0" smtClean="0">
                <a:latin typeface="Tahoma" charset="0"/>
              </a:rPr>
              <a:t> </a:t>
            </a:r>
            <a:r>
              <a:rPr lang="en-US" sz="3200" dirty="0" err="1" smtClean="0">
                <a:latin typeface="Tahoma" charset="0"/>
              </a:rPr>
              <a:t>cơ</a:t>
            </a:r>
            <a:r>
              <a:rPr lang="en-US" sz="3200" dirty="0" smtClean="0">
                <a:latin typeface="Tahoma" charset="0"/>
              </a:rPr>
              <a:t>, </a:t>
            </a:r>
            <a:r>
              <a:rPr lang="en-US" sz="3200" dirty="0" err="1" smtClean="0">
                <a:latin typeface="Tahoma" charset="0"/>
              </a:rPr>
              <a:t>hữu</a:t>
            </a:r>
            <a:r>
              <a:rPr lang="en-US" sz="3200" dirty="0" smtClean="0">
                <a:latin typeface="Tahoma" charset="0"/>
              </a:rPr>
              <a:t> </a:t>
            </a:r>
            <a:r>
              <a:rPr lang="en-US" sz="3200" dirty="0" err="1" smtClean="0">
                <a:latin typeface="Tahoma" charset="0"/>
              </a:rPr>
              <a:t>cơ</a:t>
            </a:r>
            <a:endParaRPr lang="en-US" sz="3200" dirty="0" smtClean="0">
              <a:latin typeface="Tahoma" charset="0"/>
            </a:endParaRPr>
          </a:p>
          <a:p>
            <a:pPr marL="342900" indent="-342900" eaLnBrk="1" hangingPunct="1">
              <a:spcBef>
                <a:spcPct val="25000"/>
              </a:spcBef>
              <a:buClr>
                <a:srgbClr val="A5FF4B"/>
              </a:buClr>
              <a:buFont typeface="Wingdings" charset="2"/>
              <a:buChar char="§"/>
              <a:defRPr/>
            </a:pPr>
            <a:r>
              <a:rPr lang="en-US" sz="3200" dirty="0" smtClean="0">
                <a:latin typeface="Tahoma" charset="0"/>
              </a:rPr>
              <a:t>Ô </a:t>
            </a:r>
            <a:r>
              <a:rPr lang="en-US" sz="3200" dirty="0" err="1" smtClean="0">
                <a:latin typeface="Tahoma" charset="0"/>
              </a:rPr>
              <a:t>nhiễm</a:t>
            </a:r>
            <a:r>
              <a:rPr lang="en-US" sz="3200" dirty="0" smtClean="0">
                <a:latin typeface="Tahoma" charset="0"/>
              </a:rPr>
              <a:t> </a:t>
            </a:r>
            <a:r>
              <a:rPr lang="en-US" sz="3200" dirty="0" err="1" smtClean="0">
                <a:latin typeface="Tahoma" charset="0"/>
              </a:rPr>
              <a:t>môi</a:t>
            </a:r>
            <a:r>
              <a:rPr lang="en-US" sz="3200" dirty="0" smtClean="0">
                <a:latin typeface="Tahoma" charset="0"/>
              </a:rPr>
              <a:t> </a:t>
            </a:r>
            <a:r>
              <a:rPr lang="en-US" sz="3200" dirty="0" err="1" smtClean="0">
                <a:latin typeface="Tahoma" charset="0"/>
              </a:rPr>
              <a:t>trường</a:t>
            </a:r>
            <a:r>
              <a:rPr lang="en-US" sz="3200" dirty="0" smtClean="0">
                <a:latin typeface="Tahoma" charset="0"/>
              </a:rPr>
              <a:t> </a:t>
            </a:r>
            <a:r>
              <a:rPr lang="en-US" sz="3200" dirty="0" err="1" smtClean="0">
                <a:latin typeface="Tahoma" charset="0"/>
              </a:rPr>
              <a:t>từ</a:t>
            </a:r>
            <a:r>
              <a:rPr lang="en-US" sz="3200" dirty="0" smtClean="0">
                <a:latin typeface="Tahoma" charset="0"/>
              </a:rPr>
              <a:t> biomass</a:t>
            </a:r>
          </a:p>
          <a:p>
            <a:pPr marL="0" indent="0" eaLnBrk="1" hangingPunct="1">
              <a:spcBef>
                <a:spcPct val="25000"/>
              </a:spcBef>
              <a:buClr>
                <a:srgbClr val="A5FF4B"/>
              </a:buClr>
              <a:defRPr/>
            </a:pPr>
            <a:endParaRPr lang="en-US" dirty="0" smtClean="0">
              <a:latin typeface="Tahoma" charset="0"/>
            </a:endParaRPr>
          </a:p>
          <a:p>
            <a:pPr eaLnBrk="1" hangingPunct="1">
              <a:spcBef>
                <a:spcPct val="25000"/>
              </a:spcBef>
              <a:defRPr/>
            </a:pPr>
            <a:endParaRPr lang="en-US" dirty="0" smtClean="0"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15962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YẾU TỐ NGUY CƠ CỦA HEN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3733800" cy="5029200"/>
          </a:xfrm>
          <a:solidFill>
            <a:schemeClr val="accent2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2400" b="1" dirty="0" smtClean="0"/>
              <a:t>YẾU TỐ CHỦ THỂ</a:t>
            </a:r>
            <a:endParaRPr lang="en-US" sz="2400" dirty="0" smtClean="0"/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dirty="0" smtClean="0"/>
              <a:t>Gen</a:t>
            </a:r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dị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endParaRPr lang="en-US" dirty="0" smtClean="0"/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dirty="0" smtClean="0"/>
              <a:t>Gen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endParaRPr lang="en-US" dirty="0" smtClean="0"/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dirty="0" err="1" smtClean="0"/>
              <a:t>Béo</a:t>
            </a:r>
            <a:r>
              <a:rPr lang="en-US" dirty="0" smtClean="0"/>
              <a:t> </a:t>
            </a:r>
            <a:r>
              <a:rPr lang="en-US" dirty="0" err="1" smtClean="0"/>
              <a:t>phì</a:t>
            </a:r>
            <a:endParaRPr lang="en-US" dirty="0" smtClean="0"/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76800" y="1524000"/>
            <a:ext cx="4114800" cy="50292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2400" b="1" dirty="0" smtClean="0"/>
              <a:t>YẾU TỐ MÔI TRƯỜNG</a:t>
            </a:r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sz="2200" dirty="0" err="1" smtClean="0"/>
              <a:t>Dị</a:t>
            </a:r>
            <a:r>
              <a:rPr lang="en-US" sz="2200" dirty="0" smtClean="0"/>
              <a:t> </a:t>
            </a:r>
            <a:r>
              <a:rPr lang="en-US" sz="2200" dirty="0" err="1" smtClean="0"/>
              <a:t>nguyên</a:t>
            </a:r>
            <a:endParaRPr lang="en-US" sz="2200" dirty="0" smtClean="0"/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sz="2200" dirty="0" err="1" smtClean="0"/>
              <a:t>Trong</a:t>
            </a:r>
            <a:r>
              <a:rPr lang="en-US" sz="2200" dirty="0" smtClean="0"/>
              <a:t> </a:t>
            </a:r>
            <a:r>
              <a:rPr lang="en-US" sz="2200" dirty="0" err="1" smtClean="0"/>
              <a:t>nhà</a:t>
            </a:r>
            <a:r>
              <a:rPr lang="en-US" sz="2200" dirty="0" smtClean="0"/>
              <a:t>: </a:t>
            </a:r>
            <a:r>
              <a:rPr lang="en-US" sz="2200" dirty="0" err="1" smtClean="0"/>
              <a:t>vật</a:t>
            </a:r>
            <a:r>
              <a:rPr lang="en-US" sz="2200" dirty="0" smtClean="0"/>
              <a:t> </a:t>
            </a:r>
            <a:r>
              <a:rPr lang="en-US" sz="2200" dirty="0" err="1" smtClean="0"/>
              <a:t>nuôi</a:t>
            </a:r>
            <a:r>
              <a:rPr lang="en-US" sz="2200" dirty="0" smtClean="0"/>
              <a:t> </a:t>
            </a:r>
            <a:r>
              <a:rPr lang="en-US" sz="2200" dirty="0" err="1" smtClean="0"/>
              <a:t>có</a:t>
            </a:r>
            <a:r>
              <a:rPr lang="en-US" sz="2200" dirty="0" smtClean="0"/>
              <a:t> </a:t>
            </a:r>
            <a:r>
              <a:rPr lang="en-US" sz="2200" dirty="0" err="1" smtClean="0"/>
              <a:t>lông</a:t>
            </a:r>
            <a:r>
              <a:rPr lang="en-US" sz="2200" dirty="0" smtClean="0"/>
              <a:t>, </a:t>
            </a:r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sz="2200" dirty="0" err="1" smtClean="0"/>
              <a:t>Ngoài</a:t>
            </a:r>
            <a:r>
              <a:rPr lang="en-US" sz="2200" dirty="0" smtClean="0"/>
              <a:t> </a:t>
            </a:r>
            <a:r>
              <a:rPr lang="en-US" sz="2200" dirty="0" err="1" smtClean="0"/>
              <a:t>nhà</a:t>
            </a:r>
            <a:r>
              <a:rPr lang="en-US" sz="2200" dirty="0" smtClean="0"/>
              <a:t>; </a:t>
            </a:r>
            <a:r>
              <a:rPr lang="en-US" sz="2200" dirty="0" err="1" smtClean="0"/>
              <a:t>phấn</a:t>
            </a:r>
            <a:r>
              <a:rPr lang="en-US" sz="2200" dirty="0" smtClean="0"/>
              <a:t> </a:t>
            </a:r>
            <a:r>
              <a:rPr lang="en-US" sz="2200" dirty="0" err="1" smtClean="0"/>
              <a:t>hoa</a:t>
            </a:r>
            <a:r>
              <a:rPr lang="en-US" sz="2200" dirty="0" smtClean="0"/>
              <a:t>, </a:t>
            </a:r>
            <a:r>
              <a:rPr lang="en-US" sz="2200" dirty="0" err="1" smtClean="0"/>
              <a:t>bào</a:t>
            </a:r>
            <a:r>
              <a:rPr lang="en-US" sz="2200" dirty="0" smtClean="0"/>
              <a:t> </a:t>
            </a:r>
            <a:r>
              <a:rPr lang="en-US" sz="2200" dirty="0" err="1" smtClean="0"/>
              <a:t>tử</a:t>
            </a:r>
            <a:r>
              <a:rPr lang="en-US" sz="2200" dirty="0" smtClean="0"/>
              <a:t>, </a:t>
            </a:r>
            <a:r>
              <a:rPr lang="en-US" sz="2200" dirty="0" err="1" smtClean="0"/>
              <a:t>nấm</a:t>
            </a:r>
            <a:r>
              <a:rPr lang="en-US" sz="2200" dirty="0" smtClean="0"/>
              <a:t> </a:t>
            </a:r>
            <a:r>
              <a:rPr lang="en-US" sz="2200" dirty="0" err="1" smtClean="0"/>
              <a:t>mốc</a:t>
            </a:r>
            <a:endParaRPr lang="en-US" sz="2200" dirty="0" smtClean="0"/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sz="2200" dirty="0" err="1" smtClean="0"/>
              <a:t>Nhiễm</a:t>
            </a:r>
            <a:r>
              <a:rPr lang="en-US" sz="2200" dirty="0" smtClean="0"/>
              <a:t> </a:t>
            </a:r>
            <a:r>
              <a:rPr lang="en-US" sz="2200" dirty="0" err="1" smtClean="0"/>
              <a:t>trùng</a:t>
            </a:r>
            <a:r>
              <a:rPr lang="en-US" sz="2200" dirty="0" smtClean="0"/>
              <a:t> (</a:t>
            </a:r>
            <a:r>
              <a:rPr lang="en-US" sz="2200" dirty="0" err="1" smtClean="0"/>
              <a:t>chủ</a:t>
            </a:r>
            <a:r>
              <a:rPr lang="en-US" sz="2200" dirty="0" smtClean="0"/>
              <a:t> </a:t>
            </a:r>
            <a:r>
              <a:rPr lang="en-US" sz="2200" dirty="0" err="1" smtClean="0"/>
              <a:t>yếu</a:t>
            </a:r>
            <a:r>
              <a:rPr lang="en-US" sz="2200" dirty="0" smtClean="0"/>
              <a:t> do </a:t>
            </a:r>
            <a:r>
              <a:rPr lang="en-US" sz="2200" dirty="0" err="1" smtClean="0"/>
              <a:t>siêu</a:t>
            </a:r>
            <a:r>
              <a:rPr lang="en-US" sz="2200" dirty="0" smtClean="0"/>
              <a:t> vi)</a:t>
            </a:r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sz="2200" dirty="0" err="1" smtClean="0"/>
              <a:t>Chất</a:t>
            </a:r>
            <a:r>
              <a:rPr lang="en-US" sz="2200" dirty="0" smtClean="0"/>
              <a:t> </a:t>
            </a:r>
            <a:r>
              <a:rPr lang="en-US" sz="2200" dirty="0" err="1" smtClean="0"/>
              <a:t>gây</a:t>
            </a:r>
            <a:r>
              <a:rPr lang="en-US" sz="2200" dirty="0" smtClean="0"/>
              <a:t> </a:t>
            </a:r>
            <a:r>
              <a:rPr lang="en-US" sz="2200" dirty="0" err="1" smtClean="0"/>
              <a:t>dị</a:t>
            </a:r>
            <a:r>
              <a:rPr lang="en-US" sz="2200" dirty="0" smtClean="0"/>
              <a:t> </a:t>
            </a:r>
            <a:r>
              <a:rPr lang="en-US" sz="2200" dirty="0" err="1" smtClean="0"/>
              <a:t>ứng</a:t>
            </a:r>
            <a:r>
              <a:rPr lang="en-US" sz="2200" dirty="0" smtClean="0"/>
              <a:t> </a:t>
            </a:r>
            <a:r>
              <a:rPr lang="en-US" sz="2200" dirty="0" err="1" smtClean="0"/>
              <a:t>từ</a:t>
            </a:r>
            <a:r>
              <a:rPr lang="en-US" sz="2200" dirty="0" smtClean="0"/>
              <a:t> </a:t>
            </a:r>
            <a:r>
              <a:rPr lang="en-US" sz="2200" dirty="0" err="1" smtClean="0"/>
              <a:t>nghề</a:t>
            </a:r>
            <a:r>
              <a:rPr lang="en-US" sz="2200" dirty="0" smtClean="0"/>
              <a:t> </a:t>
            </a:r>
            <a:r>
              <a:rPr lang="en-US" sz="2200" dirty="0" err="1" smtClean="0"/>
              <a:t>nghiệp</a:t>
            </a:r>
            <a:endParaRPr lang="en-US" sz="2200" dirty="0" smtClean="0"/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sz="2200" dirty="0" err="1" smtClean="0"/>
              <a:t>Khói</a:t>
            </a:r>
            <a:r>
              <a:rPr lang="en-US" sz="2200" dirty="0" smtClean="0"/>
              <a:t> </a:t>
            </a:r>
            <a:r>
              <a:rPr lang="en-US" sz="2200" dirty="0" err="1" smtClean="0"/>
              <a:t>thuốc</a:t>
            </a:r>
            <a:r>
              <a:rPr lang="en-US" sz="2200" dirty="0" smtClean="0"/>
              <a:t> </a:t>
            </a:r>
            <a:r>
              <a:rPr lang="en-US" sz="2200" dirty="0" err="1" smtClean="0"/>
              <a:t>lá</a:t>
            </a:r>
            <a:endParaRPr lang="en-US" sz="2200" dirty="0" smtClean="0"/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sz="2200" dirty="0" smtClean="0"/>
              <a:t>Ô </a:t>
            </a:r>
            <a:r>
              <a:rPr lang="en-US" sz="2200" dirty="0" err="1" smtClean="0"/>
              <a:t>nhiễm</a:t>
            </a:r>
            <a:r>
              <a:rPr lang="en-US" sz="2200" dirty="0" smtClean="0"/>
              <a:t> </a:t>
            </a:r>
            <a:r>
              <a:rPr lang="en-US" sz="2200" dirty="0" err="1" smtClean="0"/>
              <a:t>môi</a:t>
            </a:r>
            <a:r>
              <a:rPr lang="en-US" sz="2200" dirty="0" smtClean="0"/>
              <a:t> </a:t>
            </a:r>
            <a:r>
              <a:rPr lang="en-US" sz="2200" dirty="0" err="1" smtClean="0"/>
              <a:t>trường</a:t>
            </a:r>
            <a:endParaRPr lang="en-US" sz="2200" dirty="0" smtClean="0"/>
          </a:p>
          <a:p>
            <a:pPr marL="365760" indent="-283464" eaLnBrk="1" fontAlgn="auto" hangingPunct="1">
              <a:spcAft>
                <a:spcPts val="0"/>
              </a:spcAft>
              <a:buClr>
                <a:srgbClr val="7030A0"/>
              </a:buClr>
              <a:defRPr/>
            </a:pPr>
            <a:r>
              <a:rPr lang="en-US" sz="2200" dirty="0" err="1" smtClean="0"/>
              <a:t>Chế</a:t>
            </a:r>
            <a:r>
              <a:rPr lang="en-US" sz="2200" dirty="0" smtClean="0"/>
              <a:t> </a:t>
            </a:r>
            <a:r>
              <a:rPr lang="en-US" sz="2400" dirty="0" err="1" smtClean="0"/>
              <a:t>độ</a:t>
            </a:r>
            <a:r>
              <a:rPr lang="en-US" sz="2400" dirty="0" smtClean="0"/>
              <a:t> </a:t>
            </a:r>
            <a:r>
              <a:rPr lang="en-US" sz="2400" dirty="0" err="1" smtClean="0"/>
              <a:t>ăn</a:t>
            </a:r>
            <a:endParaRPr lang="en-US" sz="2400" dirty="0" smtClean="0"/>
          </a:p>
          <a:p>
            <a:pPr eaLnBrk="1" hangingPunct="1">
              <a:defRPr/>
            </a:pPr>
            <a:endParaRPr lang="en-US" dirty="0" err="1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62200" y="1143000"/>
            <a:ext cx="6477000" cy="1588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499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Theme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DB115"/>
      </a:accent1>
      <a:accent2>
        <a:srgbClr val="E86A1C"/>
      </a:accent2>
      <a:accent3>
        <a:srgbClr val="FFFFFF"/>
      </a:accent3>
      <a:accent4>
        <a:srgbClr val="000000"/>
      </a:accent4>
      <a:accent5>
        <a:srgbClr val="DBD5AA"/>
      </a:accent5>
      <a:accent6>
        <a:srgbClr val="D25F18"/>
      </a:accent6>
      <a:hlink>
        <a:srgbClr val="A75CD0"/>
      </a:hlink>
      <a:folHlink>
        <a:srgbClr val="489BC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DB115"/>
        </a:accent1>
        <a:accent2>
          <a:srgbClr val="E86A1C"/>
        </a:accent2>
        <a:accent3>
          <a:srgbClr val="FFFFFF"/>
        </a:accent3>
        <a:accent4>
          <a:srgbClr val="000000"/>
        </a:accent4>
        <a:accent5>
          <a:srgbClr val="DBD5AA"/>
        </a:accent5>
        <a:accent6>
          <a:srgbClr val="D25F18"/>
        </a:accent6>
        <a:hlink>
          <a:srgbClr val="A75CD0"/>
        </a:hlink>
        <a:folHlink>
          <a:srgbClr val="489BC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114F9B"/>
        </a:dk2>
        <a:lt2>
          <a:srgbClr val="C0C0C0"/>
        </a:lt2>
        <a:accent1>
          <a:srgbClr val="4792D7"/>
        </a:accent1>
        <a:accent2>
          <a:srgbClr val="6688BE"/>
        </a:accent2>
        <a:accent3>
          <a:srgbClr val="FFFFFF"/>
        </a:accent3>
        <a:accent4>
          <a:srgbClr val="000000"/>
        </a:accent4>
        <a:accent5>
          <a:srgbClr val="B1C7E8"/>
        </a:accent5>
        <a:accent6>
          <a:srgbClr val="5C7BAC"/>
        </a:accent6>
        <a:hlink>
          <a:srgbClr val="F0A318"/>
        </a:hlink>
        <a:folHlink>
          <a:srgbClr val="C7AB0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59223"/>
        </a:accent1>
        <a:accent2>
          <a:srgbClr val="8DB86C"/>
        </a:accent2>
        <a:accent3>
          <a:srgbClr val="FFFFFF"/>
        </a:accent3>
        <a:accent4>
          <a:srgbClr val="000000"/>
        </a:accent4>
        <a:accent5>
          <a:srgbClr val="F0C7AC"/>
        </a:accent5>
        <a:accent6>
          <a:srgbClr val="7FA661"/>
        </a:accent6>
        <a:hlink>
          <a:srgbClr val="039731"/>
        </a:hlink>
        <a:folHlink>
          <a:srgbClr val="03A8C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Theme2" id="{33042044-E63D-45F8-9EE6-2C06B37D5BCE}" vid="{17882617-2D9B-4330-947A-32D43E10AB6E}"/>
    </a:ext>
  </a:extLst>
</a:theme>
</file>

<file path=ppt/theme/theme2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2_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3381</TotalTime>
  <Words>2717</Words>
  <Application>Microsoft Office PowerPoint</Application>
  <PresentationFormat>On-screen Show (4:3)</PresentationFormat>
  <Paragraphs>482</Paragraphs>
  <Slides>47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Theme2</vt:lpstr>
      <vt:lpstr>Metro</vt:lpstr>
      <vt:lpstr>Default Design</vt:lpstr>
      <vt:lpstr>2_Default Design</vt:lpstr>
      <vt:lpstr>Custom Design</vt:lpstr>
      <vt:lpstr>BỆNH PHỔI TẮC NGHẼN MẠN TÍNH (COPD) VÀ HEN PHẾ QUẢN</vt:lpstr>
      <vt:lpstr>MỤC TIÊU</vt:lpstr>
      <vt:lpstr>PowerPoint Presentation</vt:lpstr>
      <vt:lpstr>ĐỊNH NGHĨA</vt:lpstr>
      <vt:lpstr>PowerPoint Presentation</vt:lpstr>
      <vt:lpstr>PowerPoint Presentation</vt:lpstr>
      <vt:lpstr>PowerPoint Presentation</vt:lpstr>
      <vt:lpstr>PowerPoint Presentation</vt:lpstr>
      <vt:lpstr>YẾU TỐ NGUY CƠ CỦA HEN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ĐẶC ĐIỂM X QUANG NGỰC</vt:lpstr>
      <vt:lpstr>PowerPoint Presentation</vt:lpstr>
      <vt:lpstr>COPD</vt:lpstr>
      <vt:lpstr>TRIỆU CHỨNG COPD </vt:lpstr>
      <vt:lpstr>TRIỆU CHỨNG COPD</vt:lpstr>
      <vt:lpstr>PowerPoint Presentation</vt:lpstr>
      <vt:lpstr>PowerPoint Presentation</vt:lpstr>
      <vt:lpstr>PowerPoint Presentation</vt:lpstr>
      <vt:lpstr>Thang điểm khó thở mMRC</vt:lpstr>
      <vt:lpstr>PowerPoint Presentation</vt:lpstr>
      <vt:lpstr>PowerPoint Presentation</vt:lpstr>
      <vt:lpstr>ĐÁNH GIÁ BN COPD</vt:lpstr>
      <vt:lpstr>ĐÁNH GIÁ COPD NGOÀI ĐỢT CẤP</vt:lpstr>
      <vt:lpstr>Global Strategy for Diagnosis, Management and Prevention of COPD Combined Assessment of COPD</vt:lpstr>
      <vt:lpstr>Global Strategy for Diagnosis, Management and Prevention of COPD Combined Assessment of COPD</vt:lpstr>
      <vt:lpstr>GOLD 2017</vt:lpstr>
      <vt:lpstr>PowerPoint Presentation</vt:lpstr>
      <vt:lpstr>ĐÁNH GIÁ HEN NGOÀI ĐỢT CẤP</vt:lpstr>
      <vt:lpstr>Assessment of risk factors for poor asthma outcomes</vt:lpstr>
      <vt:lpstr>GINA 2016</vt:lpstr>
      <vt:lpstr>ĐỢT CẤP COPD</vt:lpstr>
      <vt:lpstr>ĐỢT CẤP COPD</vt:lpstr>
      <vt:lpstr>CƠN HEN PHẾ QUẢN KỊCH PHÁT</vt:lpstr>
      <vt:lpstr>YẾU TỐ THÚC ĐẨY VÀO ĐỢT CẤP COPD</vt:lpstr>
      <vt:lpstr>MỨC ĐỘ ĐỢT CẤP</vt:lpstr>
      <vt:lpstr>Phân độ đợt cấp theo GOLD 2017</vt:lpstr>
      <vt:lpstr>CHỈ ĐỊNH NHẬP VIỆN </vt:lpstr>
      <vt:lpstr>PowerPoint Presentation</vt:lpstr>
      <vt:lpstr>NGUY CƠ TỬ VONG LIÊN QUAN ĐẾN HEN</vt:lpstr>
      <vt:lpstr>KẾT LUẬN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ThaiHoa</dc:creator>
  <cp:lastModifiedBy>Admin</cp:lastModifiedBy>
  <cp:revision>276</cp:revision>
  <dcterms:created xsi:type="dcterms:W3CDTF">2012-05-06T02:43:38Z</dcterms:created>
  <dcterms:modified xsi:type="dcterms:W3CDTF">2017-05-28T13:04:12Z</dcterms:modified>
</cp:coreProperties>
</file>